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61" r:id="rId4"/>
    <p:sldId id="257" r:id="rId5"/>
    <p:sldId id="277" r:id="rId6"/>
    <p:sldId id="258" r:id="rId8"/>
    <p:sldId id="260" r:id="rId9"/>
    <p:sldId id="286" r:id="rId10"/>
    <p:sldId id="262" r:id="rId11"/>
    <p:sldId id="282" r:id="rId12"/>
    <p:sldId id="283" r:id="rId13"/>
    <p:sldId id="284" r:id="rId14"/>
    <p:sldId id="263" r:id="rId15"/>
    <p:sldId id="264" r:id="rId16"/>
    <p:sldId id="279" r:id="rId17"/>
    <p:sldId id="280" r:id="rId18"/>
    <p:sldId id="265" r:id="rId19"/>
    <p:sldId id="281" r:id="rId20"/>
    <p:sldId id="313" r:id="rId21"/>
    <p:sldId id="285" r:id="rId22"/>
    <p:sldId id="259" r:id="rId23"/>
    <p:sldId id="268" r:id="rId24"/>
    <p:sldId id="269" r:id="rId25"/>
    <p:sldId id="270" r:id="rId26"/>
    <p:sldId id="287" r:id="rId27"/>
    <p:sldId id="278" r:id="rId28"/>
    <p:sldId id="288" r:id="rId29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4966" autoAdjust="0"/>
  </p:normalViewPr>
  <p:slideViewPr>
    <p:cSldViewPr snapToGrid="0">
      <p:cViewPr varScale="1">
        <p:scale>
          <a:sx n="135" d="100"/>
          <a:sy n="135" d="100"/>
        </p:scale>
        <p:origin x="354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94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F1D2C-FAF0-48F4-83ED-E72EE2A9CA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B3A36-2636-4F70-8358-2C020F2EC4F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E7ED-1F97-476F-AF45-F6ECEC92B97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20EED-F179-4584-9E0C-6714266207E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EFC1-AB74-421E-BABD-1AB25117FF4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2A7A-9E0C-4885-96BB-CDDBBE005C4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DF315-9E29-4ACD-ABEE-D6EC5E6AAF2C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B57C4-D348-4666-B583-697B242C5FBB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8E7A-313D-488D-85D8-AC7FBB6D87C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AF60-8745-441D-B22C-F3BBE63B6672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4423-3D55-44BF-904B-A52B5A518ED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8EB87-1A7B-4F77-ACF0-B4FC044FCEC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7C935-1142-4D9D-B5B3-A0986099069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tags" Target="../tags/tag8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9" Type="http://schemas.openxmlformats.org/officeDocument/2006/relationships/slideLayout" Target="../slideLayouts/slideLayout1.xml"/><Relationship Id="rId28" Type="http://schemas.openxmlformats.org/officeDocument/2006/relationships/tags" Target="../tags/tag39.xml"/><Relationship Id="rId27" Type="http://schemas.openxmlformats.org/officeDocument/2006/relationships/tags" Target="../tags/tag38.xml"/><Relationship Id="rId26" Type="http://schemas.openxmlformats.org/officeDocument/2006/relationships/tags" Target="../tags/tag37.xml"/><Relationship Id="rId25" Type="http://schemas.openxmlformats.org/officeDocument/2006/relationships/tags" Target="../tags/tag36.xml"/><Relationship Id="rId24" Type="http://schemas.openxmlformats.org/officeDocument/2006/relationships/tags" Target="../tags/tag35.xml"/><Relationship Id="rId23" Type="http://schemas.openxmlformats.org/officeDocument/2006/relationships/tags" Target="../tags/tag34.xml"/><Relationship Id="rId22" Type="http://schemas.openxmlformats.org/officeDocument/2006/relationships/tags" Target="../tags/tag33.xml"/><Relationship Id="rId21" Type="http://schemas.openxmlformats.org/officeDocument/2006/relationships/tags" Target="../tags/tag32.xml"/><Relationship Id="rId20" Type="http://schemas.openxmlformats.org/officeDocument/2006/relationships/tags" Target="../tags/tag31.xml"/><Relationship Id="rId2" Type="http://schemas.openxmlformats.org/officeDocument/2006/relationships/tags" Target="../tags/tag13.xml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image" Target="../media/image32.png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3" Type="http://schemas.openxmlformats.org/officeDocument/2006/relationships/notesSlide" Target="../notesSlides/notesSlide1.xml"/><Relationship Id="rId32" Type="http://schemas.openxmlformats.org/officeDocument/2006/relationships/slideLayout" Target="../slideLayouts/slideLayout1.xml"/><Relationship Id="rId31" Type="http://schemas.openxmlformats.org/officeDocument/2006/relationships/tags" Target="../tags/tag78.xml"/><Relationship Id="rId30" Type="http://schemas.openxmlformats.org/officeDocument/2006/relationships/tags" Target="../tags/tag77.xml"/><Relationship Id="rId3" Type="http://schemas.openxmlformats.org/officeDocument/2006/relationships/tags" Target="../tags/tag50.xml"/><Relationship Id="rId29" Type="http://schemas.openxmlformats.org/officeDocument/2006/relationships/tags" Target="../tags/tag76.xml"/><Relationship Id="rId28" Type="http://schemas.openxmlformats.org/officeDocument/2006/relationships/tags" Target="../tags/tag75.xml"/><Relationship Id="rId27" Type="http://schemas.openxmlformats.org/officeDocument/2006/relationships/tags" Target="../tags/tag74.xml"/><Relationship Id="rId26" Type="http://schemas.openxmlformats.org/officeDocument/2006/relationships/tags" Target="../tags/tag73.xml"/><Relationship Id="rId25" Type="http://schemas.openxmlformats.org/officeDocument/2006/relationships/tags" Target="../tags/tag72.xml"/><Relationship Id="rId24" Type="http://schemas.openxmlformats.org/officeDocument/2006/relationships/tags" Target="../tags/tag71.xml"/><Relationship Id="rId23" Type="http://schemas.openxmlformats.org/officeDocument/2006/relationships/tags" Target="../tags/tag70.xml"/><Relationship Id="rId22" Type="http://schemas.openxmlformats.org/officeDocument/2006/relationships/tags" Target="../tags/tag69.xml"/><Relationship Id="rId21" Type="http://schemas.openxmlformats.org/officeDocument/2006/relationships/tags" Target="../tags/tag68.xml"/><Relationship Id="rId20" Type="http://schemas.openxmlformats.org/officeDocument/2006/relationships/tags" Target="../tags/tag67.xml"/><Relationship Id="rId2" Type="http://schemas.openxmlformats.org/officeDocument/2006/relationships/tags" Target="../tags/tag49.xml"/><Relationship Id="rId19" Type="http://schemas.openxmlformats.org/officeDocument/2006/relationships/tags" Target="../tags/tag66.xml"/><Relationship Id="rId18" Type="http://schemas.openxmlformats.org/officeDocument/2006/relationships/tags" Target="../tags/tag65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tags" Target="../tags/tag4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80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tags" Target="../tags/tag7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8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tags" Target="../tags/tag8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6161" y="179685"/>
            <a:ext cx="14718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Outline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34" name="组合 6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95350" y="1473894"/>
            <a:ext cx="10733015" cy="3813231"/>
            <a:chOff x="829767" y="1522385"/>
            <a:chExt cx="10733015" cy="3813231"/>
          </a:xfrm>
        </p:grpSpPr>
        <p:grpSp>
          <p:nvGrpSpPr>
            <p:cNvPr id="135" name="组合 1"/>
            <p:cNvGrpSpPr/>
            <p:nvPr/>
          </p:nvGrpSpPr>
          <p:grpSpPr>
            <a:xfrm>
              <a:off x="829767" y="1522385"/>
              <a:ext cx="3146572" cy="1705031"/>
              <a:chOff x="695324" y="1833503"/>
              <a:chExt cx="4839405" cy="2395693"/>
            </a:xfrm>
          </p:grpSpPr>
          <p:sp>
            <p:nvSpPr>
              <p:cNvPr id="160" name="1"/>
              <p:cNvSpPr/>
              <p:nvPr/>
            </p:nvSpPr>
            <p:spPr>
              <a:xfrm>
                <a:off x="695324" y="1833503"/>
                <a:ext cx="4839405" cy="2032508"/>
              </a:xfrm>
              <a:prstGeom prst="roundRect">
                <a:avLst>
                  <a:gd name="adj" fmla="val 10005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61" name="1"/>
              <p:cNvSpPr/>
              <p:nvPr/>
            </p:nvSpPr>
            <p:spPr>
              <a:xfrm rot="2684045">
                <a:off x="989118" y="2299482"/>
                <a:ext cx="147792" cy="147792"/>
              </a:xfrm>
              <a:prstGeom prst="roundRect">
                <a:avLst>
                  <a:gd name="adj" fmla="val 33114"/>
                </a:avLst>
              </a:prstGeom>
              <a:ln w="31750">
                <a:solidFill>
                  <a:schemeClr val="bg1"/>
                </a:solidFill>
              </a:ln>
              <a:effectLst>
                <a:outerShdw blurRad="292100" dist="127000" dir="5400000" sx="101000" sy="101000" algn="t" rotWithShape="0">
                  <a:schemeClr val="accent1">
                    <a:alpha val="4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62" name="Title-1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244735" y="2113909"/>
                <a:ext cx="2203553" cy="51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 flip="none" rotWithShape="1"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lt"/>
                    <a:ea typeface="+mj-ea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ea"/>
                    <a:ea typeface="+mn-ea"/>
                  </a:rPr>
                  <a:t>Introduction</a:t>
                </a:r>
                <a:endPara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164" name="Index-1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3348752" y="2542646"/>
                <a:ext cx="2185977" cy="168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200" b="1" i="1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chemeClr val="accent1"/>
                        </a:gs>
                        <a:gs pos="23000">
                          <a:schemeClr val="accent1">
                            <a:lumMod val="20000"/>
                            <a:lumOff val="80000"/>
                            <a:alpha val="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  <a:uLnTx/>
                    <a:uFillTx/>
                    <a:latin typeface="+mn-ea"/>
                  </a:rPr>
                  <a:t>01</a:t>
                </a:r>
                <a:endParaRPr kumimoji="0" lang="zh-CN" altLang="en-US" sz="7200" b="1" i="1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1"/>
                      </a:gs>
                      <a:gs pos="23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36" name="组合 2"/>
            <p:cNvGrpSpPr/>
            <p:nvPr/>
          </p:nvGrpSpPr>
          <p:grpSpPr>
            <a:xfrm>
              <a:off x="4531414" y="1522385"/>
              <a:ext cx="3267359" cy="1705031"/>
              <a:chOff x="695324" y="1833503"/>
              <a:chExt cx="5025175" cy="2395693"/>
            </a:xfrm>
          </p:grpSpPr>
          <p:sp>
            <p:nvSpPr>
              <p:cNvPr id="155" name="2"/>
              <p:cNvSpPr/>
              <p:nvPr/>
            </p:nvSpPr>
            <p:spPr>
              <a:xfrm>
                <a:off x="695324" y="1833503"/>
                <a:ext cx="4839405" cy="2032508"/>
              </a:xfrm>
              <a:prstGeom prst="roundRect">
                <a:avLst>
                  <a:gd name="adj" fmla="val 10005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56" name="2"/>
              <p:cNvSpPr/>
              <p:nvPr/>
            </p:nvSpPr>
            <p:spPr>
              <a:xfrm rot="2684045">
                <a:off x="989118" y="2299482"/>
                <a:ext cx="147792" cy="147792"/>
              </a:xfrm>
              <a:prstGeom prst="roundRect">
                <a:avLst>
                  <a:gd name="adj" fmla="val 33114"/>
                </a:avLst>
              </a:prstGeom>
              <a:ln w="31750">
                <a:solidFill>
                  <a:schemeClr val="bg1"/>
                </a:solidFill>
              </a:ln>
              <a:effectLst>
                <a:outerShdw blurRad="292100" dist="127000" dir="5400000" sx="101000" sy="101000" algn="t" rotWithShape="0">
                  <a:schemeClr val="accent1">
                    <a:alpha val="4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57" name="Title-2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244735" y="2113909"/>
                <a:ext cx="3392146" cy="51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 flip="none" rotWithShape="1"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lt"/>
                    <a:ea typeface="+mj-ea"/>
                  </a:defRPr>
                </a:lvl1pPr>
              </a:lstStyle>
              <a:p>
                <a:pPr lvl="0"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ea"/>
                  </a:rPr>
                  <a:t>Skill &amp; Talent</a:t>
                </a:r>
                <a:endParaRPr lang="zh-CN" altLang="en-US" sz="1800" dirty="0">
                  <a:solidFill>
                    <a:schemeClr val="accent1"/>
                  </a:solidFill>
                  <a:latin typeface="+mn-ea"/>
                </a:endParaRPr>
              </a:p>
            </p:txBody>
          </p:sp>
          <p:sp>
            <p:nvSpPr>
              <p:cNvPr id="159" name="Index-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162983" y="2542646"/>
                <a:ext cx="2557516" cy="168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200" b="1" i="1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chemeClr val="accent1"/>
                        </a:gs>
                        <a:gs pos="23000">
                          <a:schemeClr val="accent1">
                            <a:lumMod val="20000"/>
                            <a:lumOff val="80000"/>
                            <a:alpha val="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  <a:uLnTx/>
                    <a:uFillTx/>
                    <a:latin typeface="+mn-ea"/>
                  </a:rPr>
                  <a:t>02</a:t>
                </a:r>
                <a:endParaRPr kumimoji="0" lang="zh-CN" altLang="en-US" sz="7200" b="1" i="1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1"/>
                      </a:gs>
                      <a:gs pos="23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37" name="组合 3"/>
            <p:cNvGrpSpPr/>
            <p:nvPr/>
          </p:nvGrpSpPr>
          <p:grpSpPr>
            <a:xfrm>
              <a:off x="8353848" y="1522385"/>
              <a:ext cx="3208934" cy="1705031"/>
              <a:chOff x="695324" y="1833503"/>
              <a:chExt cx="4935317" cy="2395693"/>
            </a:xfrm>
          </p:grpSpPr>
          <p:sp>
            <p:nvSpPr>
              <p:cNvPr id="150" name="3"/>
              <p:cNvSpPr/>
              <p:nvPr/>
            </p:nvSpPr>
            <p:spPr>
              <a:xfrm>
                <a:off x="695324" y="1833503"/>
                <a:ext cx="4839405" cy="2032508"/>
              </a:xfrm>
              <a:prstGeom prst="roundRect">
                <a:avLst>
                  <a:gd name="adj" fmla="val 10005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51" name="3"/>
              <p:cNvSpPr/>
              <p:nvPr/>
            </p:nvSpPr>
            <p:spPr>
              <a:xfrm rot="2684045">
                <a:off x="989118" y="2299482"/>
                <a:ext cx="147792" cy="147792"/>
              </a:xfrm>
              <a:prstGeom prst="roundRect">
                <a:avLst>
                  <a:gd name="adj" fmla="val 33114"/>
                </a:avLst>
              </a:prstGeom>
              <a:ln w="31750">
                <a:solidFill>
                  <a:schemeClr val="bg1"/>
                </a:solidFill>
              </a:ln>
              <a:effectLst>
                <a:outerShdw blurRad="292100" dist="127000" dir="5400000" sx="101000" sy="101000" algn="t" rotWithShape="0">
                  <a:schemeClr val="accent1">
                    <a:alpha val="4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52" name="Title-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267591" y="2113909"/>
                <a:ext cx="3492000" cy="51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 flip="none" rotWithShape="1"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lt"/>
                    <a:ea typeface="+mj-ea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ea"/>
                    <a:ea typeface="+mn-ea"/>
                  </a:rPr>
                  <a:t>Research Experience</a:t>
                </a:r>
                <a:endPara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154" name="Index-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252840" y="2542646"/>
                <a:ext cx="2377801" cy="168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200" b="1" i="1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chemeClr val="accent1"/>
                        </a:gs>
                        <a:gs pos="23000">
                          <a:schemeClr val="accent1">
                            <a:lumMod val="20000"/>
                            <a:lumOff val="80000"/>
                            <a:alpha val="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  <a:uLnTx/>
                    <a:uFillTx/>
                    <a:latin typeface="+mn-ea"/>
                  </a:rPr>
                  <a:t>03</a:t>
                </a:r>
                <a:endParaRPr kumimoji="0" lang="zh-CN" altLang="en-US" sz="7200" b="1" i="1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1"/>
                      </a:gs>
                      <a:gs pos="23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38" name="组合 4"/>
            <p:cNvGrpSpPr/>
            <p:nvPr/>
          </p:nvGrpSpPr>
          <p:grpSpPr>
            <a:xfrm>
              <a:off x="2741968" y="3630585"/>
              <a:ext cx="3146572" cy="1705031"/>
              <a:chOff x="695324" y="1833503"/>
              <a:chExt cx="4839405" cy="2395693"/>
            </a:xfrm>
          </p:grpSpPr>
          <p:sp>
            <p:nvSpPr>
              <p:cNvPr id="145" name="4"/>
              <p:cNvSpPr/>
              <p:nvPr/>
            </p:nvSpPr>
            <p:spPr>
              <a:xfrm>
                <a:off x="695324" y="1833503"/>
                <a:ext cx="4839405" cy="2032508"/>
              </a:xfrm>
              <a:prstGeom prst="roundRect">
                <a:avLst>
                  <a:gd name="adj" fmla="val 10005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46" name="4"/>
              <p:cNvSpPr/>
              <p:nvPr/>
            </p:nvSpPr>
            <p:spPr>
              <a:xfrm rot="2684045">
                <a:off x="989118" y="2299482"/>
                <a:ext cx="147792" cy="147792"/>
              </a:xfrm>
              <a:prstGeom prst="roundRect">
                <a:avLst>
                  <a:gd name="adj" fmla="val 33114"/>
                </a:avLst>
              </a:prstGeom>
              <a:ln w="31750">
                <a:solidFill>
                  <a:schemeClr val="bg1"/>
                </a:solidFill>
              </a:ln>
              <a:effectLst>
                <a:outerShdw blurRad="292100" dist="127000" dir="5400000" sx="101000" sy="101000" algn="t" rotWithShape="0">
                  <a:schemeClr val="accent1">
                    <a:alpha val="4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47" name="Title-4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244735" y="2113909"/>
                <a:ext cx="3044690" cy="51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 flip="none" rotWithShape="1"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lt"/>
                    <a:ea typeface="+mj-ea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ea"/>
                    <a:ea typeface="+mn-ea"/>
                  </a:rPr>
                  <a:t>Industry Research</a:t>
                </a:r>
                <a:endPara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149" name="Index-4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3405601" y="2542646"/>
                <a:ext cx="2072279" cy="168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200" b="1" i="1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chemeClr val="accent1"/>
                        </a:gs>
                        <a:gs pos="23000">
                          <a:schemeClr val="accent1">
                            <a:lumMod val="20000"/>
                            <a:lumOff val="80000"/>
                            <a:alpha val="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  <a:uLnTx/>
                    <a:uFillTx/>
                    <a:latin typeface="+mn-ea"/>
                  </a:rPr>
                  <a:t>04</a:t>
                </a:r>
                <a:endParaRPr kumimoji="0" lang="zh-CN" altLang="en-US" sz="7200" b="1" i="1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1"/>
                      </a:gs>
                      <a:gs pos="23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39" name="组合 5"/>
            <p:cNvGrpSpPr/>
            <p:nvPr/>
          </p:nvGrpSpPr>
          <p:grpSpPr>
            <a:xfrm>
              <a:off x="6504009" y="3630585"/>
              <a:ext cx="3146572" cy="1705031"/>
              <a:chOff x="695324" y="1833503"/>
              <a:chExt cx="4839405" cy="2395693"/>
            </a:xfrm>
          </p:grpSpPr>
          <p:sp>
            <p:nvSpPr>
              <p:cNvPr id="140" name="5"/>
              <p:cNvSpPr/>
              <p:nvPr/>
            </p:nvSpPr>
            <p:spPr>
              <a:xfrm>
                <a:off x="695324" y="1833503"/>
                <a:ext cx="4839405" cy="2032508"/>
              </a:xfrm>
              <a:prstGeom prst="roundRect">
                <a:avLst>
                  <a:gd name="adj" fmla="val 10005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41" name="5"/>
              <p:cNvSpPr/>
              <p:nvPr/>
            </p:nvSpPr>
            <p:spPr>
              <a:xfrm rot="2684045">
                <a:off x="989118" y="2299482"/>
                <a:ext cx="147792" cy="147792"/>
              </a:xfrm>
              <a:prstGeom prst="roundRect">
                <a:avLst>
                  <a:gd name="adj" fmla="val 33114"/>
                </a:avLst>
              </a:prstGeom>
              <a:ln w="31750">
                <a:solidFill>
                  <a:schemeClr val="bg1"/>
                </a:solidFill>
              </a:ln>
              <a:effectLst>
                <a:outerShdw blurRad="292100" dist="127000" dir="5400000" sx="101000" sy="101000" algn="t" rotWithShape="0">
                  <a:schemeClr val="accent1">
                    <a:alpha val="4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42" name="Title-5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244733" y="2113909"/>
                <a:ext cx="4233145" cy="51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 flip="none" rotWithShape="1"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lt"/>
                    <a:ea typeface="+mj-ea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ea"/>
                    <a:ea typeface="+mn-ea"/>
                  </a:rPr>
                  <a:t>Future Research Interests</a:t>
                </a:r>
                <a:endPara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144" name="Index-5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405601" y="2542646"/>
                <a:ext cx="2072279" cy="168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200" b="1" i="1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chemeClr val="accent1"/>
                        </a:gs>
                        <a:gs pos="23000">
                          <a:schemeClr val="accent1">
                            <a:lumMod val="20000"/>
                            <a:lumOff val="80000"/>
                            <a:alpha val="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  <a:uLnTx/>
                    <a:uFillTx/>
                    <a:latin typeface="+mn-ea"/>
                  </a:rPr>
                  <a:t>05</a:t>
                </a:r>
                <a:endParaRPr kumimoji="0" lang="zh-CN" altLang="en-US" sz="7200" b="1" i="1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1"/>
                      </a:gs>
                      <a:gs pos="23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latin typeface="+mn-ea"/>
                </a:endParaRPr>
              </a:p>
            </p:txBody>
          </p:sp>
        </p:grpSp>
      </p:grpSp>
      <p:sp>
        <p:nvSpPr>
          <p:cNvPr id="166" name="灯片编号占位符 1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87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442" y="1973866"/>
            <a:ext cx="4591774" cy="28285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700" y="2135941"/>
            <a:ext cx="5257800" cy="8819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699" y="4062600"/>
            <a:ext cx="5257801" cy="6267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87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" y="1511100"/>
            <a:ext cx="6252067" cy="39075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400" y="2734072"/>
            <a:ext cx="4536000" cy="11299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0312" y="178950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sp>
        <p:nvSpPr>
          <p:cNvPr id="2" name="Body-2"/>
          <p:cNvSpPr txBox="1"/>
          <p:nvPr>
            <p:custDataLst>
              <p:tags r:id="rId1"/>
            </p:custDataLst>
          </p:nvPr>
        </p:nvSpPr>
        <p:spPr>
          <a:xfrm>
            <a:off x="1577975" y="1047750"/>
            <a:ext cx="9361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Z3 Rule-Based Multi-Step Reasoning: DAG-Driven Dataset Generation With Variable and Semantic Constraints</a:t>
            </a:r>
            <a:endParaRPr lang="zh-CN" altLang="en-US" sz="1400" b="1" i="1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000" y="1483200"/>
            <a:ext cx="117504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 do?</a:t>
            </a:r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Produced LSAT-style logical reason datasets for LLM training and eval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Method: DAG-based, Validator, Safety Check, Distractor and Gibberish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we do this?</a:t>
            </a:r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in Reasoning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 Quality Issues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Controllability and Interpretability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Commonsense Ability in LLM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1" dirty="0">
              <a:solidFill>
                <a:srgbClr val="FF0000"/>
              </a:solidFill>
            </a:endParaRPr>
          </a:p>
          <a:p>
            <a:r>
              <a:rPr lang="en-US" altLang="zh-CN" b="1" i="1" dirty="0">
                <a:solidFill>
                  <a:srgbClr val="FF0000"/>
                </a:solidFill>
              </a:rPr>
              <a:t>What is it like?</a:t>
            </a:r>
            <a:endParaRPr lang="en-US" altLang="zh-CN" b="1" i="1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AR-LSAT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56" y="4701828"/>
            <a:ext cx="11858888" cy="17355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3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0" y="1347313"/>
            <a:ext cx="6265237" cy="41633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92800" y="2274837"/>
            <a:ext cx="475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GPT-4o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64.2% in FOLIO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33% in LSAT-logic games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LogiGLUE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GPT-4o achieves 73.59% on deductive reasoning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only 31.55% on inductive tasks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3512" y="1975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3600" y="921600"/>
            <a:ext cx="1158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Z3 Theorem Prover, is a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satisfiability modulo theories(SMT) solver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Microsoft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333600" y="1504800"/>
                <a:ext cx="1680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00" y="1504800"/>
                <a:ext cx="1680460" cy="276999"/>
              </a:xfrm>
              <a:prstGeom prst="rect">
                <a:avLst/>
              </a:prstGeom>
              <a:blipFill rotWithShape="1">
                <a:blip r:embed="rId1"/>
                <a:stretch>
                  <a:fillRect l="-13" t="-175" r="-3108" b="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333600" y="1844930"/>
                <a:ext cx="1981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00" y="1844930"/>
                <a:ext cx="198182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1" t="-92" r="-2232" b="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33600" y="2249656"/>
                <a:ext cx="166763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00" y="2249656"/>
                <a:ext cx="1667636" cy="518604"/>
              </a:xfrm>
              <a:prstGeom prst="rect">
                <a:avLst/>
              </a:prstGeom>
              <a:blipFill rotWithShape="1">
                <a:blip r:embed="rId3"/>
                <a:stretch>
                  <a:fillRect l="-13" t="-94" r="-5995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3902400" y="1643299"/>
                <a:ext cx="5378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all expressions are true</a:t>
                </a:r>
                <a:endParaRPr lang="en-US" altLang="zh-CN" dirty="0"/>
              </a:p>
              <a:p>
                <a:r>
                  <a:rPr lang="en-US" altLang="zh-CN" dirty="0"/>
                  <a:t>Therefore, this problem is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satisfiable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400" y="1643299"/>
                <a:ext cx="5378400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6" t="-86" r="5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665" y="3212960"/>
            <a:ext cx="4370670" cy="28735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3512" y="1975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76447" y="782341"/>
                <a:ext cx="11532781" cy="5908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Premises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𝑀𝑜𝑣𝑖𝑒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→¬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𝐻𝑎𝑝𝑝𝑦𝐸𝑛𝑑𝑖𝑛𝑔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         </a:t>
                </a:r>
                <a:r>
                  <a:rPr lang="en-US" altLang="zh-CN" dirty="0"/>
                  <a:t>				             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 all movies have happy ending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𝑀𝑜𝑣𝑖𝑒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𝑡𝑖𝑡𝑎𝑛𝑖𝑐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					        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Titanic is a movie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¬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𝐻𝑎𝑝𝑝𝑦𝐸𝑛𝑑𝑖𝑛𝑔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𝑡𝑖𝑡𝑎𝑛𝑖𝑐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                            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Titanic does not have a happy ending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𝑀𝑜𝑣𝑖𝑒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𝑙𝑖𝑜𝑛𝐾𝑖𝑛𝑔</m:t>
                        </m:r>
                      </m:e>
                    </m:d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                                            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  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Lion King is a movie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𝐻𝑎𝑝𝑝𝑦𝐸𝑛𝑑𝑖𝑛𝑔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𝑙𝑖𝑜𝑛𝐾𝑖𝑛𝑔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			     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Lion King has a happy ending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Hypothesis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𝑀𝑜𝑣𝑖𝑒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 ¬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𝐻𝑎𝑝𝑝𝑦𝐸𝑛𝑑𝑖𝑛𝑔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movie does not have a happy ending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you can find a set of variables such that the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Not(hypothesis) is true, it means that p -&gt; h is not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always true. Otherwise, if you cannot find that set of variables,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means that p -&gt; h is always true.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47" y="782341"/>
                <a:ext cx="11532781" cy="5908040"/>
              </a:xfrm>
              <a:prstGeom prst="rect">
                <a:avLst/>
              </a:prstGeom>
              <a:blipFill rotWithShape="1">
                <a:blip r:embed="rId1"/>
                <a:stretch>
                  <a:fillRect l="-2" r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089" y="4282989"/>
            <a:ext cx="4061637" cy="11166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71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800" y="1198827"/>
            <a:ext cx="8258400" cy="456114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5112" y="1975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0322" y="1287579"/>
            <a:ext cx="2559847" cy="26257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615" y="969420"/>
            <a:ext cx="4877985" cy="32620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370" y="4774582"/>
            <a:ext cx="5427259" cy="4776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99" y="5489706"/>
            <a:ext cx="11397600" cy="3988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71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1010" y="1259840"/>
            <a:ext cx="6190615" cy="52362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71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3" y="984059"/>
            <a:ext cx="7358518" cy="488988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20312" y="2136337"/>
            <a:ext cx="41716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 sample data, including: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Biconditional Elimination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Conjunction Introduction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Conjunction Elimination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Disjunction Introduction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Hypothetical Syllogism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Modus Ponens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Transitivity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Instantiation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3487" y="190366"/>
            <a:ext cx="23471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组合 1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983" y="3286857"/>
            <a:ext cx="10870034" cy="2405650"/>
            <a:chOff x="695325" y="2994381"/>
            <a:chExt cx="10870034" cy="2405650"/>
          </a:xfrm>
        </p:grpSpPr>
        <p:grpSp>
          <p:nvGrpSpPr>
            <p:cNvPr id="3" name="组合 2"/>
            <p:cNvGrpSpPr/>
            <p:nvPr/>
          </p:nvGrpSpPr>
          <p:grpSpPr>
            <a:xfrm>
              <a:off x="695325" y="3020475"/>
              <a:ext cx="10801350" cy="1201227"/>
              <a:chOff x="695325" y="3020475"/>
              <a:chExt cx="10801350" cy="1201227"/>
            </a:xfrm>
          </p:grpSpPr>
          <p:cxnSp>
            <p:nvCxnSpPr>
              <p:cNvPr id="41" name="1"/>
              <p:cNvCxnSpPr>
                <a:cxnSpLocks noChangeShapeType="1"/>
              </p:cNvCxnSpPr>
              <p:nvPr>
                <p:custDataLst>
                  <p:tags r:id="rId2"/>
                </p:custDataLst>
              </p:nvPr>
            </p:nvCxnSpPr>
            <p:spPr bwMode="auto">
              <a:xfrm>
                <a:off x="695325" y="3591579"/>
                <a:ext cx="10801350" cy="1587"/>
              </a:xfrm>
              <a:prstGeom prst="line">
                <a:avLst/>
              </a:prstGeom>
              <a:noFill/>
              <a:ln w="19050" cap="rnd">
                <a:solidFill>
                  <a:schemeClr val="tx2">
                    <a:lumMod val="75000"/>
                    <a:lumOff val="25000"/>
                  </a:schemeClr>
                </a:solidFill>
                <a:prstDash val="lgDash"/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42" name="组合 41"/>
              <p:cNvGrpSpPr/>
              <p:nvPr/>
            </p:nvGrpSpPr>
            <p:grpSpPr>
              <a:xfrm>
                <a:off x="723735" y="3020475"/>
                <a:ext cx="1655064" cy="1201227"/>
                <a:chOff x="466210" y="3020475"/>
                <a:chExt cx="1655064" cy="1201227"/>
              </a:xfrm>
            </p:grpSpPr>
            <p:grpSp>
              <p:nvGrpSpPr>
                <p:cNvPr id="43" name="组合 42"/>
                <p:cNvGrpSpPr/>
                <p:nvPr/>
              </p:nvGrpSpPr>
              <p:grpSpPr>
                <a:xfrm>
                  <a:off x="466210" y="3020475"/>
                  <a:ext cx="1655064" cy="399891"/>
                  <a:chOff x="3355848" y="1609344"/>
                  <a:chExt cx="1655064" cy="399891"/>
                </a:xfrm>
                <a:solidFill>
                  <a:schemeClr val="accent1"/>
                </a:solidFill>
              </p:grpSpPr>
              <p:sp>
                <p:nvSpPr>
                  <p:cNvPr id="49" name="1"/>
                  <p:cNvSpPr/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3355848" y="1609344"/>
                    <a:ext cx="1655064" cy="3328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1"/>
                  <p:cNvSpPr/>
                  <p:nvPr>
                    <p:custDataLst>
                      <p:tags r:id="rId4"/>
                    </p:custDataLst>
                  </p:nvPr>
                </p:nvSpPr>
                <p:spPr>
                  <a:xfrm rot="2700000">
                    <a:off x="4017739" y="1677954"/>
                    <a:ext cx="331281" cy="331281"/>
                  </a:xfrm>
                  <a:prstGeom prst="roundRect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4" name="Index-1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524623" y="3027312"/>
                  <a:ext cx="153823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1"/>
                      </a:solidFill>
                    </a:rPr>
                    <a:t>2016 - 2020</a:t>
                  </a:r>
                  <a:endParaRPr lang="zh-CN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1"/>
                <p:cNvSpPr>
                  <a:spLocks noChangeArrowheads="1"/>
                </p:cNvSpPr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1207246" y="3505179"/>
                  <a:ext cx="172990" cy="172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zh-CN" altLang="zh-CN" dirty="0">
                    <a:sym typeface="思源黑体 CN Regular" panose="020B0500000000000000" charset="-122"/>
                  </a:endParaRPr>
                </a:p>
              </p:txBody>
            </p:sp>
            <p:sp>
              <p:nvSpPr>
                <p:cNvPr id="47" name="Title-1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563305" y="3852370"/>
                  <a:ext cx="14608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accent1"/>
                      </a:solidFill>
                      <a:effectLst>
                        <a:outerShdw blurRad="101600" dist="254000" dir="2700000" sx="98000" sy="98000" algn="tl" rotWithShape="0">
                          <a:schemeClr val="accent1">
                            <a:alpha val="20000"/>
                          </a:schemeClr>
                        </a:outerShdw>
                      </a:effectLst>
                    </a:rPr>
                    <a:t>TJUT</a:t>
                  </a:r>
                  <a:endParaRPr lang="zh-CN" altLang="en-US" b="1" dirty="0">
                    <a:solidFill>
                      <a:schemeClr val="accent1"/>
                    </a:solidFill>
                    <a:effectLst>
                      <a:outerShdw blurRad="101600" dist="254000" dir="2700000" sx="98000" sy="98000" algn="tl" rotWithShape="0">
                        <a:schemeClr val="accent1">
                          <a:alpha val="20000"/>
                        </a:scheme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2996102" y="2996534"/>
              <a:ext cx="1655064" cy="1170450"/>
              <a:chOff x="2345809" y="2996534"/>
              <a:chExt cx="1655064" cy="1170450"/>
            </a:xfrm>
          </p:grpSpPr>
          <p:grpSp>
            <p:nvGrpSpPr>
              <p:cNvPr id="33" name="组合 32"/>
              <p:cNvGrpSpPr/>
              <p:nvPr/>
            </p:nvGrpSpPr>
            <p:grpSpPr>
              <a:xfrm flipV="1">
                <a:off x="2345809" y="3767093"/>
                <a:ext cx="1655064" cy="399891"/>
                <a:chOff x="3355848" y="1609344"/>
                <a:chExt cx="1655064" cy="399891"/>
              </a:xfrm>
              <a:solidFill>
                <a:schemeClr val="accent2"/>
              </a:solidFill>
            </p:grpSpPr>
            <p:sp>
              <p:nvSpPr>
                <p:cNvPr id="39" name="2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3355848" y="1609344"/>
                  <a:ext cx="1655064" cy="332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2"/>
                <p:cNvSpPr/>
                <p:nvPr>
                  <p:custDataLst>
                    <p:tags r:id="rId9"/>
                  </p:custDataLst>
                </p:nvPr>
              </p:nvSpPr>
              <p:spPr>
                <a:xfrm rot="2700000">
                  <a:off x="4017739" y="1677954"/>
                  <a:ext cx="331281" cy="33128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4" name="Index-2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2404222" y="3852370"/>
                <a:ext cx="1538236" cy="3077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</a:rPr>
                  <a:t>2019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2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086846" y="3505179"/>
                <a:ext cx="172990" cy="172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zh-CN" dirty="0">
                  <a:sym typeface="思源黑体 CN Regular" panose="020B0500000000000000" charset="-122"/>
                </a:endParaRPr>
              </a:p>
            </p:txBody>
          </p:sp>
          <p:sp>
            <p:nvSpPr>
              <p:cNvPr id="37" name="Title-2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447035" y="2996534"/>
                <a:ext cx="1460874" cy="3693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2"/>
                    </a:solidFill>
                    <a:effectLst>
                      <a:outerShdw blurRad="101600" dist="254000" dir="2700000" sx="98000" sy="98000" algn="tl" rotWithShape="0">
                        <a:schemeClr val="accent2">
                          <a:alpha val="20000"/>
                        </a:schemeClr>
                      </a:outerShdw>
                    </a:effectLst>
                  </a:rPr>
                  <a:t>Mobileye</a:t>
                </a:r>
                <a:endParaRPr lang="zh-CN" altLang="en-US" b="1" dirty="0">
                  <a:solidFill>
                    <a:schemeClr val="accent2"/>
                  </a:solidFill>
                  <a:effectLst>
                    <a:outerShdw blurRad="101600" dist="254000" dir="2700000" sx="98000" sy="98000" algn="tl" rotWithShape="0">
                      <a:schemeClr val="accent2">
                        <a:alpha val="2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5268469" y="3020475"/>
              <a:ext cx="1655064" cy="1201227"/>
              <a:chOff x="4212592" y="3020475"/>
              <a:chExt cx="1655064" cy="1201227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4212592" y="3020475"/>
                <a:ext cx="1655064" cy="399891"/>
                <a:chOff x="3355848" y="1609344"/>
                <a:chExt cx="1655064" cy="399891"/>
              </a:xfrm>
              <a:solidFill>
                <a:schemeClr val="accent3"/>
              </a:solidFill>
            </p:grpSpPr>
            <p:sp>
              <p:nvSpPr>
                <p:cNvPr id="31" name="3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3355848" y="1609344"/>
                  <a:ext cx="1655064" cy="332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3"/>
                <p:cNvSpPr/>
                <p:nvPr>
                  <p:custDataLst>
                    <p:tags r:id="rId14"/>
                  </p:custDataLst>
                </p:nvPr>
              </p:nvSpPr>
              <p:spPr>
                <a:xfrm rot="2700000">
                  <a:off x="4017739" y="1677954"/>
                  <a:ext cx="331281" cy="33128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6" name="Index-3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4271005" y="3027312"/>
                <a:ext cx="1538236" cy="3077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</a:rPr>
                  <a:t>2021 - 2022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3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953628" y="3505179"/>
                <a:ext cx="172990" cy="172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zh-CN" dirty="0">
                  <a:sym typeface="思源黑体 CN Regular" panose="020B0500000000000000" charset="-122"/>
                </a:endParaRPr>
              </a:p>
            </p:txBody>
          </p:sp>
          <p:sp>
            <p:nvSpPr>
              <p:cNvPr id="29" name="Title-3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4309687" y="3852370"/>
                <a:ext cx="1460874" cy="3693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3"/>
                    </a:solidFill>
                    <a:effectLst>
                      <a:outerShdw blurRad="101600" dist="254000" dir="2700000" sx="98000" sy="98000" algn="tl" rotWithShape="0">
                        <a:schemeClr val="accent3">
                          <a:alpha val="20000"/>
                        </a:schemeClr>
                      </a:outerShdw>
                    </a:effectLst>
                  </a:rPr>
                  <a:t>UoM</a:t>
                </a:r>
                <a:endParaRPr lang="zh-CN" altLang="en-US" b="1" dirty="0">
                  <a:solidFill>
                    <a:schemeClr val="accent3"/>
                  </a:solidFill>
                  <a:effectLst>
                    <a:outerShdw blurRad="101600" dist="254000" dir="2700000" sx="98000" sy="98000" algn="tl" rotWithShape="0">
                      <a:schemeClr val="accent3">
                        <a:alpha val="2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540836" y="2994381"/>
              <a:ext cx="1655064" cy="1172603"/>
              <a:chOff x="6092191" y="2994381"/>
              <a:chExt cx="1655064" cy="1172603"/>
            </a:xfrm>
          </p:grpSpPr>
          <p:grpSp>
            <p:nvGrpSpPr>
              <p:cNvPr id="17" name="组合 16"/>
              <p:cNvGrpSpPr/>
              <p:nvPr/>
            </p:nvGrpSpPr>
            <p:grpSpPr>
              <a:xfrm flipV="1">
                <a:off x="6092191" y="3767093"/>
                <a:ext cx="1655064" cy="399891"/>
                <a:chOff x="3355848" y="1609344"/>
                <a:chExt cx="1655064" cy="399891"/>
              </a:xfrm>
              <a:solidFill>
                <a:schemeClr val="accent4"/>
              </a:solidFill>
            </p:grpSpPr>
            <p:sp>
              <p:nvSpPr>
                <p:cNvPr id="23" name="4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3355848" y="1609344"/>
                  <a:ext cx="1655064" cy="332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4"/>
                <p:cNvSpPr/>
                <p:nvPr>
                  <p:custDataLst>
                    <p:tags r:id="rId19"/>
                  </p:custDataLst>
                </p:nvPr>
              </p:nvSpPr>
              <p:spPr>
                <a:xfrm rot="2700000">
                  <a:off x="4017739" y="1677954"/>
                  <a:ext cx="331281" cy="33128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" name="Index-4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6150604" y="3852370"/>
                <a:ext cx="1538236" cy="3077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</a:rPr>
                  <a:t>2022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4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6833228" y="3505179"/>
                <a:ext cx="172990" cy="172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zh-CN" dirty="0">
                  <a:sym typeface="思源黑体 CN Regular" panose="020B0500000000000000" charset="-122"/>
                </a:endParaRPr>
              </a:p>
            </p:txBody>
          </p:sp>
          <p:sp>
            <p:nvSpPr>
              <p:cNvPr id="21" name="Title-4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6150604" y="2994381"/>
                <a:ext cx="1460874" cy="3693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b="1" dirty="0" err="1">
                    <a:solidFill>
                      <a:schemeClr val="accent4"/>
                    </a:solidFill>
                    <a:effectLst>
                      <a:outerShdw blurRad="101600" dist="254000" dir="2700000" sx="98000" sy="98000" algn="tl" rotWithShape="0">
                        <a:schemeClr val="accent4">
                          <a:alpha val="20000"/>
                        </a:schemeClr>
                      </a:outerShdw>
                    </a:effectLst>
                  </a:rPr>
                  <a:t>DiDi</a:t>
                </a:r>
                <a:endParaRPr lang="zh-CN" altLang="en-US" b="1" dirty="0">
                  <a:solidFill>
                    <a:schemeClr val="accent4"/>
                  </a:solidFill>
                  <a:effectLst>
                    <a:outerShdw blurRad="101600" dist="254000" dir="2700000" sx="98000" sy="98000" algn="tl" rotWithShape="0">
                      <a:schemeClr val="accent4">
                        <a:alpha val="2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9813201" y="3020475"/>
              <a:ext cx="1752158" cy="2379556"/>
              <a:chOff x="7958974" y="3020475"/>
              <a:chExt cx="1752158" cy="2379556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7958974" y="3020475"/>
                <a:ext cx="1655064" cy="399891"/>
                <a:chOff x="3355848" y="1609344"/>
                <a:chExt cx="1655064" cy="399891"/>
              </a:xfrm>
              <a:solidFill>
                <a:schemeClr val="accent5"/>
              </a:solidFill>
            </p:grpSpPr>
            <p:sp>
              <p:nvSpPr>
                <p:cNvPr id="15" name="5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3355848" y="1609344"/>
                  <a:ext cx="1655064" cy="332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5"/>
                <p:cNvSpPr/>
                <p:nvPr>
                  <p:custDataLst>
                    <p:tags r:id="rId24"/>
                  </p:custDataLst>
                </p:nvPr>
              </p:nvSpPr>
              <p:spPr>
                <a:xfrm rot="2700000">
                  <a:off x="4017739" y="1677954"/>
                  <a:ext cx="331281" cy="33128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" name="Index-5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8017387" y="3027312"/>
                <a:ext cx="1538236" cy="3077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</a:rPr>
                  <a:t>2023 - Current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5"/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8700010" y="3505179"/>
                <a:ext cx="172990" cy="172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zh-CN" dirty="0">
                  <a:sym typeface="思源黑体 CN Regular" panose="020B0500000000000000" charset="-122"/>
                </a:endParaRPr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8056068" y="3852370"/>
                <a:ext cx="1655064" cy="1547661"/>
                <a:chOff x="757494" y="3852370"/>
                <a:chExt cx="1655064" cy="1547661"/>
              </a:xfrm>
            </p:grpSpPr>
            <p:sp>
              <p:nvSpPr>
                <p:cNvPr id="13" name="Title-5"/>
                <p:cNvSpPr txBox="1"/>
                <p:nvPr>
                  <p:custDataLst>
                    <p:tags r:id="rId27"/>
                  </p:custDataLst>
                </p:nvPr>
              </p:nvSpPr>
              <p:spPr>
                <a:xfrm>
                  <a:off x="757494" y="3852370"/>
                  <a:ext cx="16550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accent5"/>
                      </a:solidFill>
                      <a:effectLst>
                        <a:outerShdw blurRad="101600" dist="254000" dir="2700000" sx="98000" sy="98000" algn="tl" rotWithShape="0">
                          <a:schemeClr val="accent5">
                            <a:alpha val="20000"/>
                          </a:schemeClr>
                        </a:outerShdw>
                      </a:effectLst>
                    </a:rPr>
                    <a:t>China Unicom</a:t>
                  </a:r>
                  <a:endParaRPr lang="zh-CN" altLang="en-US" b="1" dirty="0">
                    <a:solidFill>
                      <a:schemeClr val="accent5"/>
                    </a:solidFill>
                    <a:effectLst>
                      <a:outerShdw blurRad="101600" dist="254000" dir="2700000" sx="98000" sy="98000" algn="tl" rotWithShape="0">
                        <a:schemeClr val="accent5">
                          <a:alpha val="2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" name="Body-5"/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757495" y="4123644"/>
                  <a:ext cx="1460874" cy="127638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3765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00000"/>
                    <a:buFontTx/>
                    <a:buNone/>
                    <a:defRPr/>
                  </a:pPr>
                  <a:endParaRPr kumimoji="0" lang="en-GB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52" name="文本框 51"/>
          <p:cNvSpPr txBox="1"/>
          <p:nvPr/>
        </p:nvSpPr>
        <p:spPr>
          <a:xfrm>
            <a:off x="413498" y="1042869"/>
            <a:ext cx="5213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TIANQI YU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Birth: 1997/11/20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Birthplace: Harbin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Location: Nanjing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374593" y="5487402"/>
            <a:ext cx="165506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  <a:effectLst>
                  <a:outerShdw blurRad="101600" dist="254000" dir="2700000" sx="98000" sy="98000" algn="tl" rotWithShape="0">
                    <a:schemeClr val="accent2">
                      <a:alpha val="20000"/>
                    </a:schemeClr>
                  </a:outerShdw>
                </a:effectLst>
              </a:rPr>
              <a:t>TIANJIN VICO 2020</a:t>
            </a:r>
            <a:endParaRPr lang="zh-CN" altLang="en-US" b="1" dirty="0">
              <a:solidFill>
                <a:schemeClr val="accent2"/>
              </a:solidFill>
              <a:effectLst>
                <a:outerShdw blurRad="101600" dist="254000" dir="2700000" sx="98000" sy="98000" algn="tl" rotWithShape="0">
                  <a:schemeClr val="accent2">
                    <a:alpha val="20000"/>
                  </a:schemeClr>
                </a:outerShdw>
              </a:effectLst>
            </a:endParaRPr>
          </a:p>
        </p:txBody>
      </p:sp>
      <p:sp>
        <p:nvSpPr>
          <p:cNvPr id="56" name="箭头: 下 55"/>
          <p:cNvSpPr/>
          <p:nvPr/>
        </p:nvSpPr>
        <p:spPr>
          <a:xfrm rot="10800000">
            <a:off x="2387536" y="4144846"/>
            <a:ext cx="363345" cy="9094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2068154" y="5321200"/>
            <a:ext cx="140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effectLst>
                  <a:outerShdw blurRad="101600" dist="254000" dir="2700000" sx="98000" sy="98000" algn="tl" rotWithShape="0">
                    <a:schemeClr val="accent1">
                      <a:alpha val="20000"/>
                    </a:schemeClr>
                  </a:outerShdw>
                </a:effectLst>
              </a:rPr>
              <a:t>TOEFL 2018</a:t>
            </a:r>
            <a:endParaRPr lang="en-US" altLang="zh-CN" b="1" dirty="0">
              <a:solidFill>
                <a:schemeClr val="accent1"/>
              </a:solidFill>
              <a:effectLst>
                <a:outerShdw blurRad="101600" dist="254000" dir="2700000" sx="98000" sy="98000" algn="tl" rotWithShape="0">
                  <a:schemeClr val="accent1">
                    <a:alpha val="20000"/>
                  </a:schemeClr>
                </a:outerShdw>
              </a:effectLst>
            </a:endParaRPr>
          </a:p>
          <a:p>
            <a:pPr algn="ctr"/>
            <a:r>
              <a:rPr lang="en-US" altLang="zh-CN" b="1" dirty="0">
                <a:solidFill>
                  <a:schemeClr val="accent1"/>
                </a:solidFill>
                <a:effectLst>
                  <a:outerShdw blurRad="101600" dist="254000" dir="2700000" sx="98000" sy="98000" algn="tl" rotWithShape="0">
                    <a:schemeClr val="accent1">
                      <a:alpha val="20000"/>
                    </a:schemeClr>
                  </a:outerShdw>
                </a:effectLst>
              </a:rPr>
              <a:t>GRE 2019</a:t>
            </a:r>
            <a:endParaRPr lang="zh-CN" altLang="en-US" b="1" dirty="0">
              <a:solidFill>
                <a:schemeClr val="accent1"/>
              </a:solidFill>
              <a:effectLst>
                <a:outerShdw blurRad="101600" dist="254000" dir="2700000" sx="98000" sy="98000" algn="tl" rotWithShape="0">
                  <a:schemeClr val="accent1">
                    <a:alpha val="20000"/>
                  </a:schemeClr>
                </a:outerShdw>
              </a:effectLst>
            </a:endParaRPr>
          </a:p>
        </p:txBody>
      </p:sp>
      <p:sp>
        <p:nvSpPr>
          <p:cNvPr id="58" name="箭头: 上 57"/>
          <p:cNvSpPr/>
          <p:nvPr/>
        </p:nvSpPr>
        <p:spPr>
          <a:xfrm>
            <a:off x="5020452" y="3988244"/>
            <a:ext cx="363346" cy="1396556"/>
          </a:xfrm>
          <a:prstGeom prst="up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灯片编号占位符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1577" y="190366"/>
            <a:ext cx="36150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组合 1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901412" y="1194202"/>
            <a:ext cx="7508128" cy="4562708"/>
            <a:chOff x="2620757" y="1527577"/>
            <a:chExt cx="7107208" cy="4562708"/>
          </a:xfrm>
        </p:grpSpPr>
        <p:sp>
          <p:nvSpPr>
            <p:cNvPr id="29" name="0"/>
            <p:cNvSpPr/>
            <p:nvPr/>
          </p:nvSpPr>
          <p:spPr>
            <a:xfrm rot="16671718">
              <a:off x="2964064" y="1195589"/>
              <a:ext cx="4562708" cy="5226684"/>
            </a:xfrm>
            <a:custGeom>
              <a:avLst/>
              <a:gdLst>
                <a:gd name="connsiteX0" fmla="*/ 5226494 w 10452989"/>
                <a:gd name="connsiteY0" fmla="*/ 0 h 10452989"/>
                <a:gd name="connsiteX1" fmla="*/ 9788947 w 10452989"/>
                <a:gd name="connsiteY1" fmla="*/ 2676931 h 10452989"/>
                <a:gd name="connsiteX2" fmla="*/ 5226495 w 10452989"/>
                <a:gd name="connsiteY2" fmla="*/ 5226495 h 10452989"/>
                <a:gd name="connsiteX3" fmla="*/ 5226494 w 10452989"/>
                <a:gd name="connsiteY3" fmla="*/ 0 h 10452989"/>
                <a:gd name="connsiteX0-1" fmla="*/ 5226494 w 10452989"/>
                <a:gd name="connsiteY0-2" fmla="*/ 0 h 10452989"/>
                <a:gd name="connsiteX1-3" fmla="*/ 9788947 w 10452989"/>
                <a:gd name="connsiteY1-4" fmla="*/ 2676931 h 10452989"/>
                <a:gd name="connsiteX0-5" fmla="*/ 0 w 4562453"/>
                <a:gd name="connsiteY0-6" fmla="*/ 0 h 5226495"/>
                <a:gd name="connsiteX1-7" fmla="*/ 4562453 w 4562453"/>
                <a:gd name="connsiteY1-8" fmla="*/ 2676931 h 5226495"/>
                <a:gd name="connsiteX2-9" fmla="*/ 1 w 4562453"/>
                <a:gd name="connsiteY2-10" fmla="*/ 5226495 h 5226495"/>
                <a:gd name="connsiteX3-11" fmla="*/ 0 w 4562453"/>
                <a:gd name="connsiteY3-12" fmla="*/ 0 h 5226495"/>
                <a:gd name="connsiteX0-13" fmla="*/ 0 w 4562453"/>
                <a:gd name="connsiteY0-14" fmla="*/ 0 h 5226495"/>
                <a:gd name="connsiteX1-15" fmla="*/ 4562453 w 4562453"/>
                <a:gd name="connsiteY1-16" fmla="*/ 2676931 h 52264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4562453" h="5226495" stroke="0" extrusionOk="0">
                  <a:moveTo>
                    <a:pt x="0" y="0"/>
                  </a:moveTo>
                  <a:cubicBezTo>
                    <a:pt x="1893438" y="0"/>
                    <a:pt x="3708486" y="1014439"/>
                    <a:pt x="4562453" y="2676931"/>
                  </a:cubicBezTo>
                  <a:lnTo>
                    <a:pt x="1" y="5226495"/>
                  </a:lnTo>
                  <a:cubicBezTo>
                    <a:pt x="1" y="3484330"/>
                    <a:pt x="0" y="1742165"/>
                    <a:pt x="0" y="0"/>
                  </a:cubicBezTo>
                  <a:close/>
                </a:path>
                <a:path w="4562453" h="5226495" fill="none">
                  <a:moveTo>
                    <a:pt x="0" y="0"/>
                  </a:moveTo>
                  <a:cubicBezTo>
                    <a:pt x="1893438" y="0"/>
                    <a:pt x="3638805" y="1024060"/>
                    <a:pt x="4562453" y="2676931"/>
                  </a:cubicBezTo>
                </a:path>
              </a:pathLst>
            </a:custGeom>
            <a:ln>
              <a:gradFill flip="none" rotWithShape="1">
                <a:gsLst>
                  <a:gs pos="91608">
                    <a:schemeClr val="accent1">
                      <a:alpha val="16000"/>
                    </a:schemeClr>
                  </a:gs>
                  <a:gs pos="6294">
                    <a:schemeClr val="accent1">
                      <a:alpha val="18000"/>
                    </a:schemeClr>
                  </a:gs>
                  <a:gs pos="20000">
                    <a:schemeClr val="accent1"/>
                  </a:gs>
                  <a:gs pos="8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620757" y="2964698"/>
              <a:ext cx="7107208" cy="827110"/>
              <a:chOff x="2620757" y="2964698"/>
              <a:chExt cx="7107208" cy="827110"/>
            </a:xfrm>
          </p:grpSpPr>
          <p:sp>
            <p:nvSpPr>
              <p:cNvPr id="22" name="Index-1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620757" y="3222607"/>
                <a:ext cx="469900" cy="400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accent1"/>
                    </a:solidFill>
                  </a:rPr>
                  <a:t>01</a:t>
                </a:r>
                <a:endParaRPr lang="en-US" altLang="zh-CN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1"/>
              <p:cNvSpPr/>
              <p:nvPr/>
            </p:nvSpPr>
            <p:spPr>
              <a:xfrm>
                <a:off x="3207087" y="3360719"/>
                <a:ext cx="123825" cy="1238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1"/>
              <p:cNvSpPr/>
              <p:nvPr/>
            </p:nvSpPr>
            <p:spPr>
              <a:xfrm rot="13500000">
                <a:off x="3837240" y="3186092"/>
                <a:ext cx="471805" cy="471805"/>
              </a:xfrm>
              <a:prstGeom prst="teardrop">
                <a:avLst>
                  <a:gd name="adj" fmla="val 12689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1"/>
              <p:cNvSpPr/>
              <p:nvPr/>
            </p:nvSpPr>
            <p:spPr>
              <a:xfrm>
                <a:off x="3889409" y="3238796"/>
                <a:ext cx="367030" cy="367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1" descr="原子 纯色填充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9096" y="3279145"/>
                <a:ext cx="287655" cy="287655"/>
              </a:xfrm>
              <a:prstGeom prst="rect">
                <a:avLst/>
              </a:prstGeom>
            </p:spPr>
          </p:pic>
          <p:sp>
            <p:nvSpPr>
              <p:cNvPr id="27" name="Title-1"/>
              <p:cNvSpPr/>
              <p:nvPr>
                <p:custDataLst>
                  <p:tags r:id="rId4"/>
                </p:custDataLst>
              </p:nvPr>
            </p:nvSpPr>
            <p:spPr>
              <a:xfrm>
                <a:off x="4941764" y="2964698"/>
                <a:ext cx="1888621" cy="39560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600" b="1" dirty="0"/>
                  <a:t>Industry Project1</a:t>
                </a:r>
                <a:endParaRPr lang="zh-CN" altLang="en-US" sz="1600" b="1" dirty="0"/>
              </a:p>
            </p:txBody>
          </p:sp>
          <p:sp>
            <p:nvSpPr>
              <p:cNvPr id="28" name="Body-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941764" y="3484031"/>
                <a:ext cx="4786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Multimodal image-text understanding and Knowledge Retrieval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8" name="2"/>
            <p:cNvSpPr/>
            <p:nvPr/>
          </p:nvSpPr>
          <p:spPr>
            <a:xfrm>
              <a:off x="3283930" y="4165298"/>
              <a:ext cx="367030" cy="3670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6869" y="1975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sp>
        <p:nvSpPr>
          <p:cNvPr id="3" name="Body-1"/>
          <p:cNvSpPr txBox="1"/>
          <p:nvPr>
            <p:custDataLst>
              <p:tags r:id="rId1"/>
            </p:custDataLst>
          </p:nvPr>
        </p:nvSpPr>
        <p:spPr>
          <a:xfrm>
            <a:off x="3401993" y="1151649"/>
            <a:ext cx="5388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Multimodal image-text understanding and Knowledge Retrieval</a:t>
            </a:r>
            <a:endParaRPr lang="zh-CN" altLang="en-US" sz="1400" b="1" i="1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0000" y="1562400"/>
            <a:ext cx="118320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RAG: OCR                  Chunks                  Embedding                  Recall &amp; Re-rank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Something is lost: Layout, Table Structure, Images, Hyperlink…</a:t>
            </a:r>
            <a:endParaRPr lang="en-US" altLang="zh-CN" sz="14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What we really like!                 Layout, charts, tables, fonts, and other visual cues remains semantically consistent!</a:t>
            </a:r>
            <a:endParaRPr lang="en-US" altLang="zh-CN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 really want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Faster!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Precise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 Input formula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endParaRPr lang="zh-CN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箭头: 右 4"/>
          <p:cNvSpPr/>
          <p:nvPr/>
        </p:nvSpPr>
        <p:spPr>
          <a:xfrm>
            <a:off x="2743200" y="1602355"/>
            <a:ext cx="806400" cy="30777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/>
          <p:cNvSpPr/>
          <p:nvPr/>
        </p:nvSpPr>
        <p:spPr>
          <a:xfrm>
            <a:off x="4465200" y="1602355"/>
            <a:ext cx="806400" cy="30777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/>
          <p:cNvSpPr/>
          <p:nvPr/>
        </p:nvSpPr>
        <p:spPr>
          <a:xfrm>
            <a:off x="6517202" y="1602355"/>
            <a:ext cx="806400" cy="30777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/>
          <p:cNvSpPr/>
          <p:nvPr/>
        </p:nvSpPr>
        <p:spPr>
          <a:xfrm>
            <a:off x="2413200" y="2883145"/>
            <a:ext cx="806400" cy="30777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269" y="1903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6" y="989128"/>
            <a:ext cx="5394089" cy="56109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56000" y="1582340"/>
            <a:ext cx="4881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Input: Query + Doc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Embedding: Token-level/patch-level vector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Tier 1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 Filter: keywords, timestamp, partition,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Summarization: offline doc text summarization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Tier 2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 Interaction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Search: HNSW+IVF-Q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Tier 3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Qwen-VL: image understanding + score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669" y="2191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0400" y="4730400"/>
            <a:ext cx="1114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traditional solution: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Recall@10: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27% Improved 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nDCG@10: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13% Improved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latency: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35% Saved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financial Auditing/industrial maintenance: (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to 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ColPali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8% Recall Improved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777" y="1082502"/>
            <a:ext cx="6600584" cy="321142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269" y="1903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45600" y="1187841"/>
                <a:ext cx="7063200" cy="4482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Unified Schema: original info + traceable evidence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Generator: partial result + reference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Judge: conflict-handle + deduplicate + resolve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Like Cross-Attention mechanism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𝑀𝑎𝑡𝑟𝑖𝑥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𝑖𝑛𝑓𝑜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𝑀𝑎𝑡𝑟𝑖𝑥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𝑖𝑛𝑓𝑜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𝑀𝑎𝑡𝑟𝑖𝑥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𝑖𝑛𝑓𝑜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𝑝𝑒𝑛𝑎𝑙𝑡𝑦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𝑐𝑜𝑛𝑓𝑙𝑖𝑐𝑡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Like RLHF mechanism: penalty 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𝑝𝑒𝑛𝑎𝑙𝑡𝑦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Conflict: Time/date, Enum/num, Text, Vision,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etc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00" y="1187841"/>
                <a:ext cx="7063200" cy="4482317"/>
              </a:xfrm>
              <a:prstGeom prst="rect">
                <a:avLst/>
              </a:prstGeom>
              <a:blipFill rotWithShape="1">
                <a:blip r:embed="rId1"/>
                <a:stretch>
                  <a:fillRect l="-2" t="-9" r="4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179" y="481424"/>
            <a:ext cx="3222421" cy="5874926"/>
          </a:xfrm>
          <a:prstGeom prst="rect">
            <a:avLst/>
          </a:prstGeom>
        </p:spPr>
      </p:pic>
      <p:sp>
        <p:nvSpPr>
          <p:cNvPr id="10" name="箭头: 下 9"/>
          <p:cNvSpPr/>
          <p:nvPr/>
        </p:nvSpPr>
        <p:spPr>
          <a:xfrm>
            <a:off x="493200" y="2664000"/>
            <a:ext cx="223200" cy="468000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9059" y="228576"/>
            <a:ext cx="46041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Future Research Interests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18400" y="2384528"/>
            <a:ext cx="1142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1. Efficient Knowledge Retrieval for Large Language Models</a:t>
            </a:r>
            <a:endParaRPr lang="en-US" altLang="zh-CN" b="1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endParaRPr lang="en-US" altLang="zh-CN" dirty="0"/>
          </a:p>
          <a:p>
            <a:r>
              <a:rPr lang="en-US" altLang="zh-CN" b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2. Vector Databases and Multimodal Information Integration</a:t>
            </a:r>
            <a:endParaRPr lang="en-US" altLang="zh-CN" b="1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endParaRPr lang="en-US" altLang="zh-CN" dirty="0"/>
          </a:p>
          <a:p>
            <a:r>
              <a:rPr lang="en-US" altLang="zh-CN" b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3. Scalability and Efficiency in Large Language Models Inference &amp; Deployment</a:t>
            </a:r>
            <a:endParaRPr lang="zh-CN" altLang="en-US" b="1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90850" y="2875002"/>
            <a:ext cx="26102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Q&amp;A</a:t>
            </a:r>
            <a:endParaRPr lang="zh-CN" alt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3487" y="190366"/>
            <a:ext cx="23471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0" name="灯片编号占位符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grpSp>
        <p:nvGrpSpPr>
          <p:cNvPr id="220" name="组合 219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535331" y="1130300"/>
            <a:ext cx="7121337" cy="4597400"/>
            <a:chOff x="1159063" y="1353820"/>
            <a:chExt cx="7121337" cy="4597400"/>
          </a:xfrm>
        </p:grpSpPr>
        <p:grpSp>
          <p:nvGrpSpPr>
            <p:cNvPr id="221" name="组合 220"/>
            <p:cNvGrpSpPr/>
            <p:nvPr/>
          </p:nvGrpSpPr>
          <p:grpSpPr>
            <a:xfrm>
              <a:off x="1159063" y="1353820"/>
              <a:ext cx="4100726" cy="4597400"/>
              <a:chOff x="1159063" y="1130300"/>
              <a:chExt cx="4100726" cy="4597400"/>
            </a:xfrm>
          </p:grpSpPr>
          <p:sp>
            <p:nvSpPr>
              <p:cNvPr id="240" name="0"/>
              <p:cNvSpPr/>
              <p:nvPr/>
            </p:nvSpPr>
            <p:spPr>
              <a:xfrm rot="16200000">
                <a:off x="910726" y="1378637"/>
                <a:ext cx="4597400" cy="4100726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4">
                      <a:lumMod val="20000"/>
                      <a:lumOff val="80000"/>
                      <a:alpha val="0"/>
                    </a:schemeClr>
                  </a:gs>
                  <a:gs pos="36000">
                    <a:schemeClr val="accent4">
                      <a:lumMod val="20000"/>
                      <a:lumOff val="80000"/>
                      <a:alpha val="66000"/>
                    </a:schemeClr>
                  </a:gs>
                  <a:gs pos="81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0"/>
              <p:cNvSpPr/>
              <p:nvPr/>
            </p:nvSpPr>
            <p:spPr>
              <a:xfrm flipH="1">
                <a:off x="3355904" y="2332653"/>
                <a:ext cx="639158" cy="2192694"/>
              </a:xfrm>
              <a:custGeom>
                <a:avLst/>
                <a:gdLst>
                  <a:gd name="connsiteX0" fmla="*/ 294951 w 639158"/>
                  <a:gd name="connsiteY0" fmla="*/ 0 h 2192694"/>
                  <a:gd name="connsiteX1" fmla="*/ 298252 w 639158"/>
                  <a:gd name="connsiteY1" fmla="*/ 0 h 2192694"/>
                  <a:gd name="connsiteX2" fmla="*/ 445636 w 639158"/>
                  <a:gd name="connsiteY2" fmla="*/ 0 h 2192694"/>
                  <a:gd name="connsiteX3" fmla="*/ 448937 w 639158"/>
                  <a:gd name="connsiteY3" fmla="*/ 0 h 2192694"/>
                  <a:gd name="connsiteX4" fmla="*/ 488473 w 639158"/>
                  <a:gd name="connsiteY4" fmla="*/ 0 h 2192694"/>
                  <a:gd name="connsiteX5" fmla="*/ 639158 w 639158"/>
                  <a:gd name="connsiteY5" fmla="*/ 0 h 2192694"/>
                  <a:gd name="connsiteX6" fmla="*/ 639158 w 639158"/>
                  <a:gd name="connsiteY6" fmla="*/ 1687 h 2192694"/>
                  <a:gd name="connsiteX7" fmla="*/ 583604 w 639158"/>
                  <a:gd name="connsiteY7" fmla="*/ 22274 h 2192694"/>
                  <a:gd name="connsiteX8" fmla="*/ 546325 w 639158"/>
                  <a:gd name="connsiteY8" fmla="*/ 64812 h 2192694"/>
                  <a:gd name="connsiteX9" fmla="*/ 547975 w 639158"/>
                  <a:gd name="connsiteY9" fmla="*/ 66695 h 2192694"/>
                  <a:gd name="connsiteX10" fmla="*/ 530919 w 639158"/>
                  <a:gd name="connsiteY10" fmla="*/ 86156 h 2192694"/>
                  <a:gd name="connsiteX11" fmla="*/ 348761 w 639158"/>
                  <a:gd name="connsiteY11" fmla="*/ 1096347 h 2192694"/>
                  <a:gd name="connsiteX12" fmla="*/ 530919 w 639158"/>
                  <a:gd name="connsiteY12" fmla="*/ 2106538 h 2192694"/>
                  <a:gd name="connsiteX13" fmla="*/ 547975 w 639158"/>
                  <a:gd name="connsiteY13" fmla="*/ 2125999 h 2192694"/>
                  <a:gd name="connsiteX14" fmla="*/ 546325 w 639158"/>
                  <a:gd name="connsiteY14" fmla="*/ 2127882 h 2192694"/>
                  <a:gd name="connsiteX15" fmla="*/ 583604 w 639158"/>
                  <a:gd name="connsiteY15" fmla="*/ 2170420 h 2192694"/>
                  <a:gd name="connsiteX16" fmla="*/ 639158 w 639158"/>
                  <a:gd name="connsiteY16" fmla="*/ 2191007 h 2192694"/>
                  <a:gd name="connsiteX17" fmla="*/ 639158 w 639158"/>
                  <a:gd name="connsiteY17" fmla="*/ 2192694 h 2192694"/>
                  <a:gd name="connsiteX18" fmla="*/ 488473 w 639158"/>
                  <a:gd name="connsiteY18" fmla="*/ 2192694 h 2192694"/>
                  <a:gd name="connsiteX19" fmla="*/ 448937 w 639158"/>
                  <a:gd name="connsiteY19" fmla="*/ 2192694 h 2192694"/>
                  <a:gd name="connsiteX20" fmla="*/ 445636 w 639158"/>
                  <a:gd name="connsiteY20" fmla="*/ 2192694 h 2192694"/>
                  <a:gd name="connsiteX21" fmla="*/ 298252 w 639158"/>
                  <a:gd name="connsiteY21" fmla="*/ 2192694 h 2192694"/>
                  <a:gd name="connsiteX22" fmla="*/ 294951 w 639158"/>
                  <a:gd name="connsiteY22" fmla="*/ 2192694 h 2192694"/>
                  <a:gd name="connsiteX23" fmla="*/ 294951 w 639158"/>
                  <a:gd name="connsiteY23" fmla="*/ 2191471 h 2192694"/>
                  <a:gd name="connsiteX24" fmla="*/ 238144 w 639158"/>
                  <a:gd name="connsiteY24" fmla="*/ 2170420 h 2192694"/>
                  <a:gd name="connsiteX25" fmla="*/ 0 w 639158"/>
                  <a:gd name="connsiteY25" fmla="*/ 1096347 h 2192694"/>
                  <a:gd name="connsiteX26" fmla="*/ 238144 w 639158"/>
                  <a:gd name="connsiteY26" fmla="*/ 22274 h 2192694"/>
                  <a:gd name="connsiteX27" fmla="*/ 294951 w 639158"/>
                  <a:gd name="connsiteY27" fmla="*/ 1223 h 219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39158" h="2192694">
                    <a:moveTo>
                      <a:pt x="294951" y="0"/>
                    </a:moveTo>
                    <a:lnTo>
                      <a:pt x="298252" y="0"/>
                    </a:lnTo>
                    <a:lnTo>
                      <a:pt x="445636" y="0"/>
                    </a:lnTo>
                    <a:lnTo>
                      <a:pt x="448937" y="0"/>
                    </a:lnTo>
                    <a:lnTo>
                      <a:pt x="488473" y="0"/>
                    </a:lnTo>
                    <a:lnTo>
                      <a:pt x="639158" y="0"/>
                    </a:lnTo>
                    <a:lnTo>
                      <a:pt x="639158" y="1687"/>
                    </a:lnTo>
                    <a:lnTo>
                      <a:pt x="583604" y="22274"/>
                    </a:lnTo>
                    <a:lnTo>
                      <a:pt x="546325" y="64812"/>
                    </a:lnTo>
                    <a:lnTo>
                      <a:pt x="547975" y="66695"/>
                    </a:lnTo>
                    <a:lnTo>
                      <a:pt x="530919" y="86156"/>
                    </a:lnTo>
                    <a:cubicBezTo>
                      <a:pt x="423873" y="252591"/>
                      <a:pt x="348761" y="642225"/>
                      <a:pt x="348761" y="1096347"/>
                    </a:cubicBezTo>
                    <a:cubicBezTo>
                      <a:pt x="348761" y="1550469"/>
                      <a:pt x="423873" y="1940103"/>
                      <a:pt x="530919" y="2106538"/>
                    </a:cubicBezTo>
                    <a:lnTo>
                      <a:pt x="547975" y="2125999"/>
                    </a:lnTo>
                    <a:lnTo>
                      <a:pt x="546325" y="2127882"/>
                    </a:lnTo>
                    <a:lnTo>
                      <a:pt x="583604" y="2170420"/>
                    </a:lnTo>
                    <a:lnTo>
                      <a:pt x="639158" y="2191007"/>
                    </a:lnTo>
                    <a:lnTo>
                      <a:pt x="639158" y="2192694"/>
                    </a:lnTo>
                    <a:lnTo>
                      <a:pt x="488473" y="2192694"/>
                    </a:lnTo>
                    <a:lnTo>
                      <a:pt x="448937" y="2192694"/>
                    </a:lnTo>
                    <a:lnTo>
                      <a:pt x="445636" y="2192694"/>
                    </a:lnTo>
                    <a:lnTo>
                      <a:pt x="298252" y="2192694"/>
                    </a:lnTo>
                    <a:lnTo>
                      <a:pt x="294951" y="2192694"/>
                    </a:lnTo>
                    <a:lnTo>
                      <a:pt x="294951" y="2191471"/>
                    </a:lnTo>
                    <a:lnTo>
                      <a:pt x="238144" y="2170420"/>
                    </a:lnTo>
                    <a:cubicBezTo>
                      <a:pt x="102235" y="2068190"/>
                      <a:pt x="0" y="1626156"/>
                      <a:pt x="0" y="1096347"/>
                    </a:cubicBezTo>
                    <a:cubicBezTo>
                      <a:pt x="0" y="566538"/>
                      <a:pt x="102235" y="124504"/>
                      <a:pt x="238144" y="22274"/>
                    </a:cubicBezTo>
                    <a:lnTo>
                      <a:pt x="294951" y="122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0"/>
              <p:cNvSpPr/>
              <p:nvPr/>
            </p:nvSpPr>
            <p:spPr>
              <a:xfrm>
                <a:off x="1505340" y="2581656"/>
                <a:ext cx="3491014" cy="1694688"/>
              </a:xfrm>
              <a:prstGeom prst="stripedRightArrow">
                <a:avLst>
                  <a:gd name="adj1" fmla="val 64388"/>
                  <a:gd name="adj2" fmla="val 50000"/>
                </a:avLst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alpha val="13000"/>
                    </a:schemeClr>
                  </a:gs>
                  <a:gs pos="100000">
                    <a:schemeClr val="accent4">
                      <a:alpha val="93000"/>
                    </a:schemeClr>
                  </a:gs>
                  <a:gs pos="73000">
                    <a:schemeClr val="accent4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0"/>
              <p:cNvSpPr/>
              <p:nvPr/>
            </p:nvSpPr>
            <p:spPr>
              <a:xfrm>
                <a:off x="3060136" y="2332653"/>
                <a:ext cx="639158" cy="2192694"/>
              </a:xfrm>
              <a:custGeom>
                <a:avLst/>
                <a:gdLst>
                  <a:gd name="connsiteX0" fmla="*/ 294951 w 639158"/>
                  <a:gd name="connsiteY0" fmla="*/ 0 h 2192694"/>
                  <a:gd name="connsiteX1" fmla="*/ 298252 w 639158"/>
                  <a:gd name="connsiteY1" fmla="*/ 0 h 2192694"/>
                  <a:gd name="connsiteX2" fmla="*/ 445636 w 639158"/>
                  <a:gd name="connsiteY2" fmla="*/ 0 h 2192694"/>
                  <a:gd name="connsiteX3" fmla="*/ 448937 w 639158"/>
                  <a:gd name="connsiteY3" fmla="*/ 0 h 2192694"/>
                  <a:gd name="connsiteX4" fmla="*/ 488473 w 639158"/>
                  <a:gd name="connsiteY4" fmla="*/ 0 h 2192694"/>
                  <a:gd name="connsiteX5" fmla="*/ 639158 w 639158"/>
                  <a:gd name="connsiteY5" fmla="*/ 0 h 2192694"/>
                  <a:gd name="connsiteX6" fmla="*/ 639158 w 639158"/>
                  <a:gd name="connsiteY6" fmla="*/ 1687 h 2192694"/>
                  <a:gd name="connsiteX7" fmla="*/ 583604 w 639158"/>
                  <a:gd name="connsiteY7" fmla="*/ 22274 h 2192694"/>
                  <a:gd name="connsiteX8" fmla="*/ 546325 w 639158"/>
                  <a:gd name="connsiteY8" fmla="*/ 64812 h 2192694"/>
                  <a:gd name="connsiteX9" fmla="*/ 547975 w 639158"/>
                  <a:gd name="connsiteY9" fmla="*/ 66695 h 2192694"/>
                  <a:gd name="connsiteX10" fmla="*/ 530919 w 639158"/>
                  <a:gd name="connsiteY10" fmla="*/ 86156 h 2192694"/>
                  <a:gd name="connsiteX11" fmla="*/ 348761 w 639158"/>
                  <a:gd name="connsiteY11" fmla="*/ 1096347 h 2192694"/>
                  <a:gd name="connsiteX12" fmla="*/ 530919 w 639158"/>
                  <a:gd name="connsiteY12" fmla="*/ 2106538 h 2192694"/>
                  <a:gd name="connsiteX13" fmla="*/ 547975 w 639158"/>
                  <a:gd name="connsiteY13" fmla="*/ 2125999 h 2192694"/>
                  <a:gd name="connsiteX14" fmla="*/ 546325 w 639158"/>
                  <a:gd name="connsiteY14" fmla="*/ 2127882 h 2192694"/>
                  <a:gd name="connsiteX15" fmla="*/ 583604 w 639158"/>
                  <a:gd name="connsiteY15" fmla="*/ 2170420 h 2192694"/>
                  <a:gd name="connsiteX16" fmla="*/ 639158 w 639158"/>
                  <a:gd name="connsiteY16" fmla="*/ 2191007 h 2192694"/>
                  <a:gd name="connsiteX17" fmla="*/ 639158 w 639158"/>
                  <a:gd name="connsiteY17" fmla="*/ 2192694 h 2192694"/>
                  <a:gd name="connsiteX18" fmla="*/ 488473 w 639158"/>
                  <a:gd name="connsiteY18" fmla="*/ 2192694 h 2192694"/>
                  <a:gd name="connsiteX19" fmla="*/ 448937 w 639158"/>
                  <a:gd name="connsiteY19" fmla="*/ 2192694 h 2192694"/>
                  <a:gd name="connsiteX20" fmla="*/ 445636 w 639158"/>
                  <a:gd name="connsiteY20" fmla="*/ 2192694 h 2192694"/>
                  <a:gd name="connsiteX21" fmla="*/ 298252 w 639158"/>
                  <a:gd name="connsiteY21" fmla="*/ 2192694 h 2192694"/>
                  <a:gd name="connsiteX22" fmla="*/ 294951 w 639158"/>
                  <a:gd name="connsiteY22" fmla="*/ 2192694 h 2192694"/>
                  <a:gd name="connsiteX23" fmla="*/ 294951 w 639158"/>
                  <a:gd name="connsiteY23" fmla="*/ 2191471 h 2192694"/>
                  <a:gd name="connsiteX24" fmla="*/ 238144 w 639158"/>
                  <a:gd name="connsiteY24" fmla="*/ 2170420 h 2192694"/>
                  <a:gd name="connsiteX25" fmla="*/ 0 w 639158"/>
                  <a:gd name="connsiteY25" fmla="*/ 1096347 h 2192694"/>
                  <a:gd name="connsiteX26" fmla="*/ 238144 w 639158"/>
                  <a:gd name="connsiteY26" fmla="*/ 22274 h 2192694"/>
                  <a:gd name="connsiteX27" fmla="*/ 294951 w 639158"/>
                  <a:gd name="connsiteY27" fmla="*/ 1223 h 219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39158" h="2192694">
                    <a:moveTo>
                      <a:pt x="294951" y="0"/>
                    </a:moveTo>
                    <a:lnTo>
                      <a:pt x="298252" y="0"/>
                    </a:lnTo>
                    <a:lnTo>
                      <a:pt x="445636" y="0"/>
                    </a:lnTo>
                    <a:lnTo>
                      <a:pt x="448937" y="0"/>
                    </a:lnTo>
                    <a:lnTo>
                      <a:pt x="488473" y="0"/>
                    </a:lnTo>
                    <a:lnTo>
                      <a:pt x="639158" y="0"/>
                    </a:lnTo>
                    <a:lnTo>
                      <a:pt x="639158" y="1687"/>
                    </a:lnTo>
                    <a:lnTo>
                      <a:pt x="583604" y="22274"/>
                    </a:lnTo>
                    <a:lnTo>
                      <a:pt x="546325" y="64812"/>
                    </a:lnTo>
                    <a:lnTo>
                      <a:pt x="547975" y="66695"/>
                    </a:lnTo>
                    <a:lnTo>
                      <a:pt x="530919" y="86156"/>
                    </a:lnTo>
                    <a:cubicBezTo>
                      <a:pt x="423873" y="252591"/>
                      <a:pt x="348761" y="642225"/>
                      <a:pt x="348761" y="1096347"/>
                    </a:cubicBezTo>
                    <a:cubicBezTo>
                      <a:pt x="348761" y="1550469"/>
                      <a:pt x="423873" y="1940103"/>
                      <a:pt x="530919" y="2106538"/>
                    </a:cubicBezTo>
                    <a:lnTo>
                      <a:pt x="547975" y="2125999"/>
                    </a:lnTo>
                    <a:lnTo>
                      <a:pt x="546325" y="2127882"/>
                    </a:lnTo>
                    <a:lnTo>
                      <a:pt x="583604" y="2170420"/>
                    </a:lnTo>
                    <a:lnTo>
                      <a:pt x="639158" y="2191007"/>
                    </a:lnTo>
                    <a:lnTo>
                      <a:pt x="639158" y="2192694"/>
                    </a:lnTo>
                    <a:lnTo>
                      <a:pt x="488473" y="2192694"/>
                    </a:lnTo>
                    <a:lnTo>
                      <a:pt x="448937" y="2192694"/>
                    </a:lnTo>
                    <a:lnTo>
                      <a:pt x="445636" y="2192694"/>
                    </a:lnTo>
                    <a:lnTo>
                      <a:pt x="298252" y="2192694"/>
                    </a:lnTo>
                    <a:lnTo>
                      <a:pt x="294951" y="2192694"/>
                    </a:lnTo>
                    <a:lnTo>
                      <a:pt x="294951" y="2191471"/>
                    </a:lnTo>
                    <a:lnTo>
                      <a:pt x="238144" y="2170420"/>
                    </a:lnTo>
                    <a:cubicBezTo>
                      <a:pt x="102235" y="2068190"/>
                      <a:pt x="0" y="1626156"/>
                      <a:pt x="0" y="1096347"/>
                    </a:cubicBezTo>
                    <a:cubicBezTo>
                      <a:pt x="0" y="566538"/>
                      <a:pt x="102235" y="124504"/>
                      <a:pt x="238144" y="22274"/>
                    </a:cubicBezTo>
                    <a:lnTo>
                      <a:pt x="294951" y="1223"/>
                    </a:lnTo>
                    <a:close/>
                  </a:path>
                </a:pathLst>
              </a:custGeom>
              <a:gradFill>
                <a:gsLst>
                  <a:gs pos="26000">
                    <a:schemeClr val="accent4">
                      <a:lumMod val="20000"/>
                      <a:lumOff val="80000"/>
                    </a:schemeClr>
                  </a:gs>
                  <a:gs pos="39000">
                    <a:schemeClr val="accent4">
                      <a:lumMod val="60000"/>
                      <a:lumOff val="40000"/>
                    </a:schemeClr>
                  </a:gs>
                  <a:gs pos="13000">
                    <a:schemeClr val="accent4">
                      <a:lumMod val="60000"/>
                      <a:lumOff val="40000"/>
                    </a:schemeClr>
                  </a:gs>
                  <a:gs pos="90909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Title-0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812378" y="3181588"/>
                <a:ext cx="11047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Why PhD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222" name="组合 221"/>
            <p:cNvGrpSpPr/>
            <p:nvPr/>
          </p:nvGrpSpPr>
          <p:grpSpPr>
            <a:xfrm>
              <a:off x="5648960" y="2159762"/>
              <a:ext cx="2631440" cy="714268"/>
              <a:chOff x="5648960" y="2159762"/>
              <a:chExt cx="2631440" cy="714268"/>
            </a:xfrm>
          </p:grpSpPr>
          <p:sp>
            <p:nvSpPr>
              <p:cNvPr id="235" name="1"/>
              <p:cNvSpPr/>
              <p:nvPr/>
            </p:nvSpPr>
            <p:spPr>
              <a:xfrm>
                <a:off x="5648960" y="2159762"/>
                <a:ext cx="2631440" cy="714268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1"/>
              <p:cNvSpPr/>
              <p:nvPr/>
            </p:nvSpPr>
            <p:spPr>
              <a:xfrm>
                <a:off x="5772617" y="2252029"/>
                <a:ext cx="531028" cy="531028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Index-1"/>
              <p:cNvSpPr/>
              <p:nvPr>
                <p:custDataLst>
                  <p:tags r:id="rId3"/>
                </p:custDataLst>
              </p:nvPr>
            </p:nvSpPr>
            <p:spPr>
              <a:xfrm>
                <a:off x="5824343" y="2303755"/>
                <a:ext cx="427576" cy="427576"/>
              </a:xfrm>
              <a:prstGeom prst="ellipse">
                <a:avLst/>
              </a:prstGeom>
              <a:gradFill flip="none" rotWithShape="1">
                <a:gsLst>
                  <a:gs pos="97000">
                    <a:schemeClr val="accent4">
                      <a:alpha val="35000"/>
                    </a:schemeClr>
                  </a:gs>
                  <a:gs pos="35000">
                    <a:schemeClr val="accent4"/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</a:rPr>
                  <a:t>01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8" name="Title-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440127" y="2252029"/>
                <a:ext cx="11705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Exploration</a:t>
                </a: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223" name="组合 222"/>
            <p:cNvGrpSpPr/>
            <p:nvPr/>
          </p:nvGrpSpPr>
          <p:grpSpPr>
            <a:xfrm>
              <a:off x="5648960" y="3295386"/>
              <a:ext cx="2631440" cy="714268"/>
              <a:chOff x="5648960" y="3295386"/>
              <a:chExt cx="2631440" cy="714268"/>
            </a:xfrm>
          </p:grpSpPr>
          <p:sp>
            <p:nvSpPr>
              <p:cNvPr id="230" name="2"/>
              <p:cNvSpPr/>
              <p:nvPr/>
            </p:nvSpPr>
            <p:spPr>
              <a:xfrm>
                <a:off x="5648960" y="3295386"/>
                <a:ext cx="2631440" cy="714268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2"/>
              <p:cNvSpPr/>
              <p:nvPr/>
            </p:nvSpPr>
            <p:spPr>
              <a:xfrm>
                <a:off x="5772617" y="3387653"/>
                <a:ext cx="531028" cy="531028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Index-2"/>
              <p:cNvSpPr/>
              <p:nvPr>
                <p:custDataLst>
                  <p:tags r:id="rId5"/>
                </p:custDataLst>
              </p:nvPr>
            </p:nvSpPr>
            <p:spPr>
              <a:xfrm>
                <a:off x="5824343" y="3439379"/>
                <a:ext cx="427576" cy="427576"/>
              </a:xfrm>
              <a:prstGeom prst="ellipse">
                <a:avLst/>
              </a:prstGeom>
              <a:gradFill flip="none" rotWithShape="1">
                <a:gsLst>
                  <a:gs pos="97000">
                    <a:schemeClr val="accent4">
                      <a:alpha val="35000"/>
                    </a:schemeClr>
                  </a:gs>
                  <a:gs pos="35000">
                    <a:schemeClr val="accent4"/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</a:rPr>
                  <a:t>02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Title-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440127" y="3387653"/>
                <a:ext cx="9492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Curiosity</a:t>
                </a: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224" name="组合 223"/>
            <p:cNvGrpSpPr/>
            <p:nvPr/>
          </p:nvGrpSpPr>
          <p:grpSpPr>
            <a:xfrm>
              <a:off x="5648960" y="4391733"/>
              <a:ext cx="2631440" cy="714268"/>
              <a:chOff x="5648960" y="4391733"/>
              <a:chExt cx="2631440" cy="714268"/>
            </a:xfrm>
          </p:grpSpPr>
          <p:sp>
            <p:nvSpPr>
              <p:cNvPr id="225" name="3"/>
              <p:cNvSpPr/>
              <p:nvPr/>
            </p:nvSpPr>
            <p:spPr>
              <a:xfrm>
                <a:off x="5648960" y="4391733"/>
                <a:ext cx="2631440" cy="714268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3"/>
              <p:cNvSpPr/>
              <p:nvPr/>
            </p:nvSpPr>
            <p:spPr>
              <a:xfrm>
                <a:off x="5772617" y="4523278"/>
                <a:ext cx="531028" cy="531028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Index-3"/>
              <p:cNvSpPr/>
              <p:nvPr>
                <p:custDataLst>
                  <p:tags r:id="rId7"/>
                </p:custDataLst>
              </p:nvPr>
            </p:nvSpPr>
            <p:spPr>
              <a:xfrm>
                <a:off x="5824343" y="4575004"/>
                <a:ext cx="427576" cy="427576"/>
              </a:xfrm>
              <a:prstGeom prst="ellipse">
                <a:avLst/>
              </a:prstGeom>
              <a:gradFill flip="none" rotWithShape="1">
                <a:gsLst>
                  <a:gs pos="97000">
                    <a:schemeClr val="accent4">
                      <a:alpha val="35000"/>
                    </a:schemeClr>
                  </a:gs>
                  <a:gs pos="35000">
                    <a:schemeClr val="accent4"/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</a:rPr>
                  <a:t>03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Title-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440127" y="4523278"/>
                <a:ext cx="13997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Opportunities</a:t>
                </a: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2094" y="190366"/>
            <a:ext cx="26388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Skills &amp; Talent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2" name="组合 7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89514" y="1292750"/>
            <a:ext cx="10412973" cy="4272501"/>
            <a:chOff x="855845" y="1408771"/>
            <a:chExt cx="10412973" cy="4272501"/>
          </a:xfrm>
        </p:grpSpPr>
        <p:grpSp>
          <p:nvGrpSpPr>
            <p:cNvPr id="5" name="组合 1"/>
            <p:cNvGrpSpPr/>
            <p:nvPr/>
          </p:nvGrpSpPr>
          <p:grpSpPr>
            <a:xfrm>
              <a:off x="855845" y="1408771"/>
              <a:ext cx="2957822" cy="1821379"/>
              <a:chOff x="658687" y="1840285"/>
              <a:chExt cx="2957822" cy="1821379"/>
            </a:xfrm>
          </p:grpSpPr>
          <p:sp>
            <p:nvSpPr>
              <p:cNvPr id="42" name="1"/>
              <p:cNvSpPr/>
              <p:nvPr>
                <p:custDataLst>
                  <p:tags r:id="rId2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3" name="1"/>
              <p:cNvSpPr/>
              <p:nvPr>
                <p:custDataLst>
                  <p:tags r:id="rId3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4" name="Title-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921469" y="1893605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CV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5" name="Body-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GB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Object Detection</a:t>
                </a:r>
                <a:endParaRPr kumimoji="0" lang="en-GB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Multi-Object Tracking</a:t>
                </a:r>
                <a:endParaRPr lang="en-US" altLang="zh-CN" sz="1400" dirty="0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MMLM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6" name="Index-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01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47" name="1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2"/>
            <p:cNvGrpSpPr/>
            <p:nvPr/>
          </p:nvGrpSpPr>
          <p:grpSpPr>
            <a:xfrm>
              <a:off x="4583421" y="1408771"/>
              <a:ext cx="2957822" cy="1821379"/>
              <a:chOff x="658687" y="1840285"/>
              <a:chExt cx="2957822" cy="1821379"/>
            </a:xfrm>
          </p:grpSpPr>
          <p:sp>
            <p:nvSpPr>
              <p:cNvPr id="35" name="2"/>
              <p:cNvSpPr/>
              <p:nvPr>
                <p:custDataLst>
                  <p:tags r:id="rId7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6" name="2"/>
              <p:cNvSpPr/>
              <p:nvPr>
                <p:custDataLst>
                  <p:tags r:id="rId8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7" name="Title-2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921469" y="1893605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NLP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8" name="Body-2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Text Summarization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Text Classification</a:t>
                </a:r>
                <a:endParaRPr lang="en-US" altLang="zh-CN" sz="1400" dirty="0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Semi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-supervised Learning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0" name="Index-2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02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41" name="2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3"/>
            <p:cNvGrpSpPr/>
            <p:nvPr/>
          </p:nvGrpSpPr>
          <p:grpSpPr>
            <a:xfrm>
              <a:off x="8310996" y="1408771"/>
              <a:ext cx="2957822" cy="1821379"/>
              <a:chOff x="658687" y="1840285"/>
              <a:chExt cx="2957822" cy="1821379"/>
            </a:xfrm>
          </p:grpSpPr>
          <p:sp>
            <p:nvSpPr>
              <p:cNvPr id="29" name="3"/>
              <p:cNvSpPr/>
              <p:nvPr>
                <p:custDataLst>
                  <p:tags r:id="rId12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0" name="3"/>
              <p:cNvSpPr/>
              <p:nvPr>
                <p:custDataLst>
                  <p:tags r:id="rId13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1" name="Title-3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921469" y="1893605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LLM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2" name="Body-3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Pre-training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Fine-Tuning</a:t>
                </a:r>
                <a:endParaRPr lang="en-US" altLang="zh-CN" sz="1400" dirty="0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Inference, RAG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3" name="Index-3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03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34" name="3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4"/>
            <p:cNvGrpSpPr/>
            <p:nvPr/>
          </p:nvGrpSpPr>
          <p:grpSpPr>
            <a:xfrm>
              <a:off x="855845" y="3859893"/>
              <a:ext cx="2957822" cy="1821379"/>
              <a:chOff x="658687" y="1840285"/>
              <a:chExt cx="2957822" cy="1821379"/>
            </a:xfrm>
          </p:grpSpPr>
          <p:sp>
            <p:nvSpPr>
              <p:cNvPr id="23" name="4"/>
              <p:cNvSpPr/>
              <p:nvPr>
                <p:custDataLst>
                  <p:tags r:id="rId17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4" name="4"/>
              <p:cNvSpPr/>
              <p:nvPr>
                <p:custDataLst>
                  <p:tags r:id="rId18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Title-4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921469" y="1893605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Backend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6" name="Body-4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Spring Boot, Spring MVC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Django, Flask, </a:t>
                </a:r>
                <a:r>
                  <a:rPr lang="en-US" altLang="zh-CN" sz="1400" dirty="0" err="1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FastApi</a:t>
                </a:r>
                <a:endParaRPr lang="en-US" altLang="zh-CN" sz="1400" dirty="0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7" name="Index-4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04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28" name="4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5"/>
            <p:cNvGrpSpPr/>
            <p:nvPr/>
          </p:nvGrpSpPr>
          <p:grpSpPr>
            <a:xfrm>
              <a:off x="4583421" y="3859893"/>
              <a:ext cx="2957822" cy="1821379"/>
              <a:chOff x="658687" y="1840285"/>
              <a:chExt cx="2957822" cy="1821379"/>
            </a:xfrm>
          </p:grpSpPr>
          <p:sp>
            <p:nvSpPr>
              <p:cNvPr id="17" name="5"/>
              <p:cNvSpPr/>
              <p:nvPr>
                <p:custDataLst>
                  <p:tags r:id="rId22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8" name="5"/>
              <p:cNvSpPr/>
              <p:nvPr>
                <p:custDataLst>
                  <p:tags r:id="rId23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9" name="Title-5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921469" y="1893605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Others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Body-5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Docker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Kubernetes</a:t>
                </a:r>
                <a:endParaRPr lang="en-US" altLang="zh-CN" sz="1400" dirty="0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Cloud Production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1" name="Index-5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05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22" name="5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6"/>
            <p:cNvGrpSpPr/>
            <p:nvPr/>
          </p:nvGrpSpPr>
          <p:grpSpPr>
            <a:xfrm>
              <a:off x="8310996" y="3859893"/>
              <a:ext cx="2957822" cy="1821379"/>
              <a:chOff x="658687" y="1840285"/>
              <a:chExt cx="2957822" cy="1821379"/>
            </a:xfrm>
          </p:grpSpPr>
          <p:sp>
            <p:nvSpPr>
              <p:cNvPr id="11" name="6"/>
              <p:cNvSpPr/>
              <p:nvPr>
                <p:custDataLst>
                  <p:tags r:id="rId27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2" name="6"/>
              <p:cNvSpPr/>
              <p:nvPr>
                <p:custDataLst>
                  <p:tags r:id="rId28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3" name="Title-6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833093" y="1889197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Certificate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Body-6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AWS Cloud Practitioner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Artificial Intelligence Engineer Senior - MIIT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Index-6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06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16" name="6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8219" y="190366"/>
            <a:ext cx="37818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组合 1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89337" y="1395802"/>
            <a:ext cx="8748838" cy="4562708"/>
            <a:chOff x="2428940" y="1527577"/>
            <a:chExt cx="8748838" cy="4562708"/>
          </a:xfrm>
        </p:grpSpPr>
        <p:sp>
          <p:nvSpPr>
            <p:cNvPr id="29" name="0"/>
            <p:cNvSpPr/>
            <p:nvPr/>
          </p:nvSpPr>
          <p:spPr>
            <a:xfrm rot="16671718">
              <a:off x="2964064" y="1195589"/>
              <a:ext cx="4562708" cy="5226684"/>
            </a:xfrm>
            <a:custGeom>
              <a:avLst/>
              <a:gdLst>
                <a:gd name="connsiteX0" fmla="*/ 5226494 w 10452989"/>
                <a:gd name="connsiteY0" fmla="*/ 0 h 10452989"/>
                <a:gd name="connsiteX1" fmla="*/ 9788947 w 10452989"/>
                <a:gd name="connsiteY1" fmla="*/ 2676931 h 10452989"/>
                <a:gd name="connsiteX2" fmla="*/ 5226495 w 10452989"/>
                <a:gd name="connsiteY2" fmla="*/ 5226495 h 10452989"/>
                <a:gd name="connsiteX3" fmla="*/ 5226494 w 10452989"/>
                <a:gd name="connsiteY3" fmla="*/ 0 h 10452989"/>
                <a:gd name="connsiteX0-1" fmla="*/ 5226494 w 10452989"/>
                <a:gd name="connsiteY0-2" fmla="*/ 0 h 10452989"/>
                <a:gd name="connsiteX1-3" fmla="*/ 9788947 w 10452989"/>
                <a:gd name="connsiteY1-4" fmla="*/ 2676931 h 10452989"/>
                <a:gd name="connsiteX0-5" fmla="*/ 0 w 4562453"/>
                <a:gd name="connsiteY0-6" fmla="*/ 0 h 5226495"/>
                <a:gd name="connsiteX1-7" fmla="*/ 4562453 w 4562453"/>
                <a:gd name="connsiteY1-8" fmla="*/ 2676931 h 5226495"/>
                <a:gd name="connsiteX2-9" fmla="*/ 1 w 4562453"/>
                <a:gd name="connsiteY2-10" fmla="*/ 5226495 h 5226495"/>
                <a:gd name="connsiteX3-11" fmla="*/ 0 w 4562453"/>
                <a:gd name="connsiteY3-12" fmla="*/ 0 h 5226495"/>
                <a:gd name="connsiteX0-13" fmla="*/ 0 w 4562453"/>
                <a:gd name="connsiteY0-14" fmla="*/ 0 h 5226495"/>
                <a:gd name="connsiteX1-15" fmla="*/ 4562453 w 4562453"/>
                <a:gd name="connsiteY1-16" fmla="*/ 2676931 h 52264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4562453" h="5226495" stroke="0" extrusionOk="0">
                  <a:moveTo>
                    <a:pt x="0" y="0"/>
                  </a:moveTo>
                  <a:cubicBezTo>
                    <a:pt x="1893438" y="0"/>
                    <a:pt x="3708486" y="1014439"/>
                    <a:pt x="4562453" y="2676931"/>
                  </a:cubicBezTo>
                  <a:lnTo>
                    <a:pt x="1" y="5226495"/>
                  </a:lnTo>
                  <a:cubicBezTo>
                    <a:pt x="1" y="3484330"/>
                    <a:pt x="0" y="1742165"/>
                    <a:pt x="0" y="0"/>
                  </a:cubicBezTo>
                  <a:close/>
                </a:path>
                <a:path w="4562453" h="5226495" fill="none">
                  <a:moveTo>
                    <a:pt x="0" y="0"/>
                  </a:moveTo>
                  <a:cubicBezTo>
                    <a:pt x="1893438" y="0"/>
                    <a:pt x="3638805" y="1024060"/>
                    <a:pt x="4562453" y="2676931"/>
                  </a:cubicBezTo>
                </a:path>
              </a:pathLst>
            </a:custGeom>
            <a:ln>
              <a:gradFill flip="none" rotWithShape="1">
                <a:gsLst>
                  <a:gs pos="91608">
                    <a:schemeClr val="accent1">
                      <a:alpha val="16000"/>
                    </a:schemeClr>
                  </a:gs>
                  <a:gs pos="6294">
                    <a:schemeClr val="accent1">
                      <a:alpha val="18000"/>
                    </a:schemeClr>
                  </a:gs>
                  <a:gs pos="20000">
                    <a:schemeClr val="accent1"/>
                  </a:gs>
                  <a:gs pos="8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338718" y="2107448"/>
              <a:ext cx="7839060" cy="1084894"/>
              <a:chOff x="3338718" y="2107448"/>
              <a:chExt cx="7839060" cy="1084894"/>
            </a:xfrm>
          </p:grpSpPr>
          <p:sp>
            <p:nvSpPr>
              <p:cNvPr id="22" name="Index-1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3338718" y="2328194"/>
                <a:ext cx="469900" cy="400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accent1"/>
                    </a:solidFill>
                  </a:rPr>
                  <a:t>01</a:t>
                </a:r>
                <a:endParaRPr lang="en-US" altLang="zh-CN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1"/>
              <p:cNvSpPr/>
              <p:nvPr/>
            </p:nvSpPr>
            <p:spPr>
              <a:xfrm>
                <a:off x="4005953" y="2466634"/>
                <a:ext cx="123825" cy="1238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1"/>
              <p:cNvSpPr/>
              <p:nvPr/>
            </p:nvSpPr>
            <p:spPr>
              <a:xfrm rot="13500000">
                <a:off x="4660001" y="2292316"/>
                <a:ext cx="471805" cy="471805"/>
              </a:xfrm>
              <a:prstGeom prst="teardrop">
                <a:avLst>
                  <a:gd name="adj" fmla="val 12689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1"/>
              <p:cNvSpPr/>
              <p:nvPr/>
            </p:nvSpPr>
            <p:spPr>
              <a:xfrm>
                <a:off x="4711452" y="2341780"/>
                <a:ext cx="367030" cy="367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1" descr="原子 纯色填充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51139" y="2381467"/>
                <a:ext cx="287655" cy="287655"/>
              </a:xfrm>
              <a:prstGeom prst="rect">
                <a:avLst/>
              </a:prstGeom>
            </p:spPr>
          </p:pic>
          <p:sp>
            <p:nvSpPr>
              <p:cNvPr id="27" name="Title-1"/>
              <p:cNvSpPr/>
              <p:nvPr>
                <p:custDataLst>
                  <p:tags r:id="rId5"/>
                </p:custDataLst>
              </p:nvPr>
            </p:nvSpPr>
            <p:spPr>
              <a:xfrm>
                <a:off x="5378687" y="2107448"/>
                <a:ext cx="1340485" cy="39560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600" b="1" dirty="0"/>
                  <a:t>Paper</a:t>
                </a:r>
                <a:endParaRPr lang="zh-CN" altLang="en-US" sz="1600" b="1" dirty="0"/>
              </a:p>
            </p:txBody>
          </p:sp>
          <p:sp>
            <p:nvSpPr>
              <p:cNvPr id="28" name="Body-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5312070" y="2669122"/>
                <a:ext cx="58657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Large Language Models in Intelligent Service System, Ticket Classification:</a:t>
                </a:r>
                <a:endParaRPr lang="en-US" altLang="zh-CN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Evaluation, Analysis and Distillation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428940" y="3581079"/>
              <a:ext cx="7339529" cy="1024139"/>
              <a:chOff x="2428940" y="3581079"/>
              <a:chExt cx="7339529" cy="1024139"/>
            </a:xfrm>
          </p:grpSpPr>
          <p:sp>
            <p:nvSpPr>
              <p:cNvPr id="15" name="Index-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428940" y="3762375"/>
                <a:ext cx="469900" cy="400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accent2"/>
                    </a:solidFill>
                  </a:rPr>
                  <a:t>02</a:t>
                </a:r>
                <a:endParaRPr lang="en-US" altLang="zh-CN" sz="20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" name="2"/>
              <p:cNvSpPr/>
              <p:nvPr/>
            </p:nvSpPr>
            <p:spPr>
              <a:xfrm>
                <a:off x="2855735" y="3900487"/>
                <a:ext cx="123825" cy="12382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2"/>
              <p:cNvSpPr/>
              <p:nvPr/>
            </p:nvSpPr>
            <p:spPr>
              <a:xfrm rot="13500000">
                <a:off x="3436433" y="3726495"/>
                <a:ext cx="471805" cy="471805"/>
              </a:xfrm>
              <a:prstGeom prst="teardrop">
                <a:avLst>
                  <a:gd name="adj" fmla="val 126895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2"/>
              <p:cNvSpPr/>
              <p:nvPr/>
            </p:nvSpPr>
            <p:spPr>
              <a:xfrm>
                <a:off x="3482940" y="3778882"/>
                <a:ext cx="367030" cy="367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Title-2"/>
              <p:cNvSpPr/>
              <p:nvPr>
                <p:custDataLst>
                  <p:tags r:id="rId8"/>
                </p:custDataLst>
              </p:nvPr>
            </p:nvSpPr>
            <p:spPr>
              <a:xfrm>
                <a:off x="4186682" y="3581079"/>
                <a:ext cx="1797983" cy="39560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600" b="1" dirty="0"/>
                  <a:t>Research Project</a:t>
                </a:r>
                <a:endParaRPr lang="zh-CN" altLang="en-US" sz="1600" b="1" dirty="0"/>
              </a:p>
            </p:txBody>
          </p:sp>
          <p:sp>
            <p:nvSpPr>
              <p:cNvPr id="20" name="Body-2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136799" y="4081998"/>
                <a:ext cx="5631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Z3 Rule-Based Multi-Step Reasoning: DAG-Driven Dataset Generation</a:t>
                </a:r>
                <a:endParaRPr lang="en-US" altLang="zh-CN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With Variable and Semantic Constraints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21" name="2" descr="双星"/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550928" y="3817351"/>
                <a:ext cx="231054" cy="231054"/>
              </a:xfrm>
              <a:prstGeom prst="rect">
                <a:avLst/>
              </a:prstGeom>
            </p:spPr>
          </p:pic>
        </p:grpSp>
      </p:grpSp>
      <p:sp>
        <p:nvSpPr>
          <p:cNvPr id="181" name="灯片编号占位符 1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5112" y="2047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sp>
        <p:nvSpPr>
          <p:cNvPr id="33" name="Body-1"/>
          <p:cNvSpPr txBox="1"/>
          <p:nvPr>
            <p:custDataLst>
              <p:tags r:id="rId1"/>
            </p:custDataLst>
          </p:nvPr>
        </p:nvSpPr>
        <p:spPr>
          <a:xfrm>
            <a:off x="2393853" y="1053902"/>
            <a:ext cx="740429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Large Language Models in Intelligent Service System: Evaluation, Analysis and Distillation</a:t>
            </a:r>
            <a:endParaRPr lang="zh-CN" altLang="en-US" sz="1400" b="1" i="1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000" y="1483200"/>
            <a:ext cx="11750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 do?</a:t>
            </a:r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 multiple popular LLM on domain-specific task, </a:t>
            </a:r>
            <a:r>
              <a:rPr lang="en-US" altLang="zh-CN" sz="1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telecom ticket classification</a:t>
            </a:r>
            <a:endParaRPr lang="en-US" altLang="zh-CN" sz="1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an eval pipeline integrates quantitative metrics and task-specific requirements</a:t>
            </a:r>
            <a:endParaRPr lang="en-US" altLang="zh-CN" sz="1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different prompt strategies on industrial dataset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 on different prompt strategies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knowledge distillation and re-eval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we do this?</a:t>
            </a:r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Huge gap between academic &amp; industrial dataset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evolution of LLM capabilities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Clarifying LLMs in telecom customer service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i="1" dirty="0">
              <a:solidFill>
                <a:srgbClr val="FF0000"/>
              </a:solidFill>
            </a:endParaRPr>
          </a:p>
          <a:p>
            <a:r>
              <a:rPr lang="en-US" altLang="zh-CN" b="1" i="1" dirty="0">
                <a:solidFill>
                  <a:srgbClr val="FF0000"/>
                </a:solidFill>
              </a:rPr>
              <a:t>What we conclude</a:t>
            </a:r>
            <a:endParaRPr lang="en-US" altLang="zh-CN" b="1" i="1" dirty="0">
              <a:solidFill>
                <a:srgbClr val="FF0000"/>
              </a:solidFill>
            </a:endParaRPr>
          </a:p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LLM+zero-shot+plain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prompt 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doesn’t work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Few-shot improves accuracy under limited samples, but still has limitation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Exclusion + Boundary Condition + Few-shot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work!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Distilling small-parameter LLM with few hundreds data surpasses ten billions LLM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60" y="2460900"/>
            <a:ext cx="4662240" cy="2913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5112" y="2047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sp>
        <p:nvSpPr>
          <p:cNvPr id="33" name="Body-1"/>
          <p:cNvSpPr txBox="1"/>
          <p:nvPr>
            <p:custDataLst>
              <p:tags r:id="rId1"/>
            </p:custDataLst>
          </p:nvPr>
        </p:nvSpPr>
        <p:spPr>
          <a:xfrm>
            <a:off x="2393853" y="1053902"/>
            <a:ext cx="740429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Large Language Models in Intelligent Service System: Evaluation, Analysis and Distillation</a:t>
            </a:r>
            <a:endParaRPr lang="zh-CN" altLang="en-US" sz="1400" b="1" i="1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0" y="1897528"/>
            <a:ext cx="5700432" cy="35627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02" y="1865513"/>
            <a:ext cx="5861598" cy="36264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87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75" y="942781"/>
            <a:ext cx="7715850" cy="49724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87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214391" y="1182595"/>
            <a:ext cx="9988207" cy="4880486"/>
            <a:chOff x="1214391" y="1182595"/>
            <a:chExt cx="9988207" cy="488048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391" y="1182595"/>
              <a:ext cx="4353008" cy="261180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590" y="1182595"/>
              <a:ext cx="4353008" cy="261180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9409" y="4080468"/>
              <a:ext cx="8292191" cy="19826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404"/>
  <p:tag name="OP_SCP_COMPONENT_INFO" val="{&quot;title&quot;:&quot;渐变5项纯文本目录&quot;,&quot;description&quot;:&quot;渐变 5项&quot;,&quot;keywords&quot;:[&quot;渐变 5项&quot;],&quot;labels&quot;:[]}"/>
  <p:tag name="OP_SCP_GROUP_ID" val="2865f588-068b-3477-05aa-768cfd914060"/>
  <p:tag name="OP_SCP_ITEM_COUNT" val="5"/>
</p:tagLst>
</file>

<file path=ppt/tags/tag10.xml><?xml version="1.0" encoding="utf-8"?>
<p:tagLst xmlns:p="http://schemas.openxmlformats.org/presentationml/2006/main">
  <p:tag name="OP_SCP_SHAPE_TYPE" val="Title"/>
  <p:tag name="OP_SCP_ITEM_INDEX" val="5"/>
  <p:tag name="OP_SCP_DEFAULT_TEXT" val="添加标题"/>
</p:tagLst>
</file>

<file path=ppt/tags/tag11.xml><?xml version="1.0" encoding="utf-8"?>
<p:tagLst xmlns:p="http://schemas.openxmlformats.org/presentationml/2006/main">
  <p:tag name="OP_SCP_SHAPE_TYPE" val="Index"/>
  <p:tag name="OP_SCP_ITEM_INDEX" val="5"/>
  <p:tag name="OP_SCP_DEFAULT_TEXT" val="05"/>
</p:tagLst>
</file>

<file path=ppt/tags/tag12.xml><?xml version="1.0" encoding="utf-8"?>
<p:tagLst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1035"/>
  <p:tag name="OP_SCP_COMPONENT_INFO" val="{&quot;title&quot;:&quot;扁平5项流程PPT组件&quot;,&quot;description&quot;:&quot;扁平5项流程PPT组件：五项流程布局，适用于复杂流程展示，设计专业简约。&quot;,&quot;keywords&quot;:[&quot;扁平&quot;,&quot;5项&quot;,&quot;流程&quot;,&quot;PPT组件&quot;],&quot;labels&quot;:[]}"/>
  <p:tag name="OP_SCP_GROUP_ID" val="9415999c-4f3c-b8c6-1942-a2cd158066a5"/>
  <p:tag name="OP_SCP_ITEM_COUNT" val="5"/>
</p:tagLst>
</file>

<file path=ppt/tags/tag13.xml><?xml version="1.0" encoding="utf-8"?>
<p:tagLst xmlns:p="http://schemas.openxmlformats.org/presentationml/2006/main">
  <p:tag name="OP_SCP_ITEM_INDEX" val="1"/>
</p:tagLst>
</file>

<file path=ppt/tags/tag14.xml><?xml version="1.0" encoding="utf-8"?>
<p:tagLst xmlns:p="http://schemas.openxmlformats.org/presentationml/2006/main">
  <p:tag name="OP_SCP_ITEM_INDEX" val="1"/>
</p:tagLst>
</file>

<file path=ppt/tags/tag15.xml><?xml version="1.0" encoding="utf-8"?>
<p:tagLst xmlns:p="http://schemas.openxmlformats.org/presentationml/2006/main">
  <p:tag name="OP_SCP_ITEM_INDEX" val="1"/>
</p:tagLst>
</file>

<file path=ppt/tags/tag16.xml><?xml version="1.0" encoding="utf-8"?>
<p:tagLst xmlns:p="http://schemas.openxmlformats.org/presentationml/2006/main">
  <p:tag name="OP_SCP_SHAPE_TYPE" val="Index"/>
  <p:tag name="OP_SCP_ITEM_INDEX" val="1"/>
  <p:tag name="OP_SCP_DEFAULT_TEXT" val="Part 01"/>
</p:tagLst>
</file>

<file path=ppt/tags/tag17.xml><?xml version="1.0" encoding="utf-8"?>
<p:tagLst xmlns:p="http://schemas.openxmlformats.org/presentationml/2006/main">
  <p:tag name="OP_SCP_ITEM_INDEX" val="1"/>
</p:tagLst>
</file>

<file path=ppt/tags/tag18.xml><?xml version="1.0" encoding="utf-8"?>
<p:tagLst xmlns:p="http://schemas.openxmlformats.org/presentationml/2006/main">
  <p:tag name="OP_SCP_SHAPE_TYPE" val="Title"/>
  <p:tag name="OP_SCP_ITEM_INDEX" val="1"/>
  <p:tag name="OP_SCP_DEFAULT_TEXT" val="添加标题"/>
</p:tagLst>
</file>

<file path=ppt/tags/tag19.xml><?xml version="1.0" encoding="utf-8"?>
<p:tagLst xmlns:p="http://schemas.openxmlformats.org/presentationml/2006/main">
  <p:tag name="OP_SCP_ITEM_INDEX" val="2"/>
</p:tagLst>
</file>

<file path=ppt/tags/tag2.xml><?xml version="1.0" encoding="utf-8"?>
<p:tagLst xmlns:p="http://schemas.openxmlformats.org/presentationml/2006/main">
  <p:tag name="OP_SCP_SHAPE_TYPE" val="Title"/>
  <p:tag name="OP_SCP_ITEM_INDEX" val="1"/>
  <p:tag name="OP_SCP_DEFAULT_TEXT" val="添加标题"/>
</p:tagLst>
</file>

<file path=ppt/tags/tag20.xml><?xml version="1.0" encoding="utf-8"?>
<p:tagLst xmlns:p="http://schemas.openxmlformats.org/presentationml/2006/main">
  <p:tag name="OP_SCP_ITEM_INDEX" val="2"/>
</p:tagLst>
</file>

<file path=ppt/tags/tag21.xml><?xml version="1.0" encoding="utf-8"?>
<p:tagLst xmlns:p="http://schemas.openxmlformats.org/presentationml/2006/main">
  <p:tag name="OP_SCP_SHAPE_TYPE" val="Index"/>
  <p:tag name="OP_SCP_ITEM_INDEX" val="2"/>
  <p:tag name="OP_SCP_DEFAULT_TEXT" val="Part 02"/>
</p:tagLst>
</file>

<file path=ppt/tags/tag22.xml><?xml version="1.0" encoding="utf-8"?>
<p:tagLst xmlns:p="http://schemas.openxmlformats.org/presentationml/2006/main">
  <p:tag name="OP_SCP_ITEM_INDEX" val="2"/>
</p:tagLst>
</file>

<file path=ppt/tags/tag23.xml><?xml version="1.0" encoding="utf-8"?>
<p:tagLst xmlns:p="http://schemas.openxmlformats.org/presentationml/2006/main">
  <p:tag name="OP_SCP_SHAPE_TYPE" val="Title"/>
  <p:tag name="OP_SCP_ITEM_INDEX" val="2"/>
  <p:tag name="OP_SCP_DEFAULT_TEXT" val="添加标题"/>
</p:tagLst>
</file>

<file path=ppt/tags/tag24.xml><?xml version="1.0" encoding="utf-8"?>
<p:tagLst xmlns:p="http://schemas.openxmlformats.org/presentationml/2006/main">
  <p:tag name="OP_SCP_ITEM_INDEX" val="3"/>
</p:tagLst>
</file>

<file path=ppt/tags/tag25.xml><?xml version="1.0" encoding="utf-8"?>
<p:tagLst xmlns:p="http://schemas.openxmlformats.org/presentationml/2006/main">
  <p:tag name="OP_SCP_ITEM_INDEX" val="3"/>
</p:tagLst>
</file>

<file path=ppt/tags/tag26.xml><?xml version="1.0" encoding="utf-8"?>
<p:tagLst xmlns:p="http://schemas.openxmlformats.org/presentationml/2006/main">
  <p:tag name="OP_SCP_SHAPE_TYPE" val="Index"/>
  <p:tag name="OP_SCP_ITEM_INDEX" val="3"/>
  <p:tag name="OP_SCP_DEFAULT_TEXT" val="Part 03"/>
</p:tagLst>
</file>

<file path=ppt/tags/tag27.xml><?xml version="1.0" encoding="utf-8"?>
<p:tagLst xmlns:p="http://schemas.openxmlformats.org/presentationml/2006/main">
  <p:tag name="OP_SCP_ITEM_INDEX" val="3"/>
</p:tagLst>
</file>

<file path=ppt/tags/tag28.xml><?xml version="1.0" encoding="utf-8"?>
<p:tagLst xmlns:p="http://schemas.openxmlformats.org/presentationml/2006/main">
  <p:tag name="OP_SCP_SHAPE_TYPE" val="Title"/>
  <p:tag name="OP_SCP_ITEM_INDEX" val="3"/>
  <p:tag name="OP_SCP_DEFAULT_TEXT" val="添加标题"/>
</p:tagLst>
</file>

<file path=ppt/tags/tag29.xml><?xml version="1.0" encoding="utf-8"?>
<p:tagLst xmlns:p="http://schemas.openxmlformats.org/presentationml/2006/main">
  <p:tag name="OP_SCP_ITEM_INDEX" val="4"/>
</p:tagLst>
</file>

<file path=ppt/tags/tag3.xml><?xml version="1.0" encoding="utf-8"?>
<p:tagLst xmlns:p="http://schemas.openxmlformats.org/presentationml/2006/main">
  <p:tag name="OP_SCP_SHAPE_TYPE" val="Index"/>
  <p:tag name="OP_SCP_ITEM_INDEX" val="1"/>
  <p:tag name="OP_SCP_DEFAULT_TEXT" val="01"/>
</p:tagLst>
</file>

<file path=ppt/tags/tag30.xml><?xml version="1.0" encoding="utf-8"?>
<p:tagLst xmlns:p="http://schemas.openxmlformats.org/presentationml/2006/main">
  <p:tag name="OP_SCP_ITEM_INDEX" val="4"/>
</p:tagLst>
</file>

<file path=ppt/tags/tag31.xml><?xml version="1.0" encoding="utf-8"?>
<p:tagLst xmlns:p="http://schemas.openxmlformats.org/presentationml/2006/main">
  <p:tag name="OP_SCP_SHAPE_TYPE" val="Index"/>
  <p:tag name="OP_SCP_ITEM_INDEX" val="4"/>
  <p:tag name="OP_SCP_DEFAULT_TEXT" val="Part 04"/>
</p:tagLst>
</file>

<file path=ppt/tags/tag32.xml><?xml version="1.0" encoding="utf-8"?>
<p:tagLst xmlns:p="http://schemas.openxmlformats.org/presentationml/2006/main">
  <p:tag name="OP_SCP_ITEM_INDEX" val="4"/>
</p:tagLst>
</file>

<file path=ppt/tags/tag33.xml><?xml version="1.0" encoding="utf-8"?>
<p:tagLst xmlns:p="http://schemas.openxmlformats.org/presentationml/2006/main">
  <p:tag name="OP_SCP_SHAPE_TYPE" val="Title"/>
  <p:tag name="OP_SCP_ITEM_INDEX" val="4"/>
  <p:tag name="OP_SCP_DEFAULT_TEXT" val="添加标题"/>
</p:tagLst>
</file>

<file path=ppt/tags/tag34.xml><?xml version="1.0" encoding="utf-8"?>
<p:tagLst xmlns:p="http://schemas.openxmlformats.org/presentationml/2006/main">
  <p:tag name="OP_SCP_ITEM_INDEX" val="5"/>
</p:tagLst>
</file>

<file path=ppt/tags/tag35.xml><?xml version="1.0" encoding="utf-8"?>
<p:tagLst xmlns:p="http://schemas.openxmlformats.org/presentationml/2006/main">
  <p:tag name="OP_SCP_ITEM_INDEX" val="5"/>
</p:tagLst>
</file>

<file path=ppt/tags/tag36.xml><?xml version="1.0" encoding="utf-8"?>
<p:tagLst xmlns:p="http://schemas.openxmlformats.org/presentationml/2006/main">
  <p:tag name="OP_SCP_SHAPE_TYPE" val="Index"/>
  <p:tag name="OP_SCP_ITEM_INDEX" val="5"/>
  <p:tag name="OP_SCP_DEFAULT_TEXT" val="Part 05"/>
</p:tagLst>
</file>

<file path=ppt/tags/tag37.xml><?xml version="1.0" encoding="utf-8"?>
<p:tagLst xmlns:p="http://schemas.openxmlformats.org/presentationml/2006/main">
  <p:tag name="OP_SCP_ITEM_INDEX" val="5"/>
</p:tagLst>
</file>

<file path=ppt/tags/tag38.xml><?xml version="1.0" encoding="utf-8"?>
<p:tagLst xmlns:p="http://schemas.openxmlformats.org/presentationml/2006/main">
  <p:tag name="OP_SCP_SHAPE_TYPE" val="Title"/>
  <p:tag name="OP_SCP_ITEM_INDEX" val="5"/>
  <p:tag name="OP_SCP_DEFAULT_TEXT" val="添加标题"/>
</p:tagLst>
</file>

<file path=ppt/tags/tag39.xml><?xml version="1.0" encoding="utf-8"?>
<p:tagLst xmlns:p="http://schemas.openxmlformats.org/presentationml/2006/main">
  <p:tag name="OP_SCP_SHAPE_TYPE" val="Body"/>
  <p:tag name="OP_SCP_DEFAULT_TEXT" val="单击此处添加文本，单击此处添加文本。"/>
  <p:tag name="OP_SCP_ITEM_INDEX" val="5"/>
</p:tagLst>
</file>

<file path=ppt/tags/tag4.xml><?xml version="1.0" encoding="utf-8"?>
<p:tagLst xmlns:p="http://schemas.openxmlformats.org/presentationml/2006/main">
  <p:tag name="OP_SCP_SHAPE_TYPE" val="Title"/>
  <p:tag name="OP_SCP_ITEM_INDEX" val="2"/>
  <p:tag name="OP_SCP_DEFAULT_TEXT" val="添加标题"/>
</p:tagLst>
</file>

<file path=ppt/tags/tag40.xml><?xml version="1.0" encoding="utf-8"?>
<p:tagLst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219"/>
  <p:tag name="OP_SCP_COMPONENT_INFO" val="{&quot;title&quot;:&quot;圆环总分结构_3&quot;,&quot;description&quot;:&quot;蓝色,圆环,3项&quot;,&quot;keywords&quot;:[&quot;蓝色&quot;,&quot;圆环&quot;,&quot;3项&quot;],&quot;labels&quot;:[]}"/>
  <p:tag name="OP_SCP_GROUP_ID" val="5b689022-6cd5-f8f6-7fe1-11be546485d5"/>
  <p:tag name="OP_SCP_ITEM_COUNT" val="3"/>
</p:tagLst>
</file>

<file path=ppt/tags/tag41.xml><?xml version="1.0" encoding="utf-8"?>
<p:tagLst xmlns:p="http://schemas.openxmlformats.org/presentationml/2006/main">
  <p:tag name="OP_SCP_SHAPE_TYPE" val="Title"/>
  <p:tag name="OP_SCP_ITEM_INDEX" val="0"/>
  <p:tag name="OP_SCP_DEFAULT_TEXT" val="输入标题"/>
</p:tagLst>
</file>

<file path=ppt/tags/tag42.xml><?xml version="1.0" encoding="utf-8"?>
<p:tagLst xmlns:p="http://schemas.openxmlformats.org/presentationml/2006/main">
  <p:tag name="OP_SCP_SHAPE_TYPE" val="Index"/>
  <p:tag name="OP_SCP_ITEM_INDEX" val="1"/>
  <p:tag name="OP_SCP_DEFAULT_TEXT" val="01"/>
</p:tagLst>
</file>

<file path=ppt/tags/tag43.xml><?xml version="1.0" encoding="utf-8"?>
<p:tagLst xmlns:p="http://schemas.openxmlformats.org/presentationml/2006/main">
  <p:tag name="OP_SCP_SHAPE_TYPE" val="Title"/>
  <p:tag name="OP_SCP_ITEM_INDEX" val="1"/>
  <p:tag name="OP_SCP_DEFAULT_TEXT" val="输入标题"/>
</p:tagLst>
</file>

<file path=ppt/tags/tag44.xml><?xml version="1.0" encoding="utf-8"?>
<p:tagLst xmlns:p="http://schemas.openxmlformats.org/presentationml/2006/main">
  <p:tag name="OP_SCP_SHAPE_TYPE" val="Index"/>
  <p:tag name="OP_SCP_ITEM_INDEX" val="2"/>
  <p:tag name="OP_SCP_DEFAULT_TEXT" val="02"/>
</p:tagLst>
</file>

<file path=ppt/tags/tag45.xml><?xml version="1.0" encoding="utf-8"?>
<p:tagLst xmlns:p="http://schemas.openxmlformats.org/presentationml/2006/main">
  <p:tag name="OP_SCP_SHAPE_TYPE" val="Title"/>
  <p:tag name="OP_SCP_ITEM_INDEX" val="2"/>
  <p:tag name="OP_SCP_DEFAULT_TEXT" val="输入标题"/>
</p:tagLst>
</file>

<file path=ppt/tags/tag46.xml><?xml version="1.0" encoding="utf-8"?>
<p:tagLst xmlns:p="http://schemas.openxmlformats.org/presentationml/2006/main">
  <p:tag name="OP_SCP_SHAPE_TYPE" val="Index"/>
  <p:tag name="OP_SCP_ITEM_INDEX" val="3"/>
  <p:tag name="OP_SCP_DEFAULT_TEXT" val="03"/>
</p:tagLst>
</file>

<file path=ppt/tags/tag47.xml><?xml version="1.0" encoding="utf-8"?>
<p:tagLst xmlns:p="http://schemas.openxmlformats.org/presentationml/2006/main">
  <p:tag name="OP_SCP_SHAPE_TYPE" val="Title"/>
  <p:tag name="OP_SCP_ITEM_INDEX" val="3"/>
  <p:tag name="OP_SCP_DEFAULT_TEXT" val="输入标题"/>
</p:tagLst>
</file>

<file path=ppt/tags/tag48.xml><?xml version="1.0" encoding="utf-8"?>
<p:tagLst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409"/>
  <p:tag name="OP_SCP_COMPONENT_INFO" val="{&quot;title&quot;:&quot;渐变6项商务汇报列表&quot;,&quot;description&quot;:&quot;渐变 6项&quot;,&quot;keywords&quot;:[&quot;渐变 6项&quot;],&quot;labels&quot;:[]}"/>
  <p:tag name="OP_SCP_GROUP_ID" val="5e06daa2-a366-04da-028a-c26d551f3238"/>
  <p:tag name="OP_SCP_ITEM_COUNT" val="6"/>
</p:tagLst>
</file>

<file path=ppt/tags/tag49.xml><?xml version="1.0" encoding="utf-8"?>
<p:tagLst xmlns:p="http://schemas.openxmlformats.org/presentationml/2006/main">
  <p:tag name="ADJUSTMENTS" val="9.14252"/>
  <p:tag name="SHADOWSIZE" val="100"/>
</p:tagLst>
</file>

<file path=ppt/tags/tag5.xml><?xml version="1.0" encoding="utf-8"?>
<p:tagLst xmlns:p="http://schemas.openxmlformats.org/presentationml/2006/main">
  <p:tag name="OP_SCP_SHAPE_TYPE" val="Index"/>
  <p:tag name="OP_SCP_ITEM_INDEX" val="2"/>
  <p:tag name="OP_SCP_DEFAULT_TEXT" val="02"/>
</p:tagLst>
</file>

<file path=ppt/tags/tag50.xml><?xml version="1.0" encoding="utf-8"?>
<p:tagLst xmlns:p="http://schemas.openxmlformats.org/presentationml/2006/main">
  <p:tag name="SHADOWSIZE" val="101"/>
</p:tagLst>
</file>

<file path=ppt/tags/tag51.xml><?xml version="1.0" encoding="utf-8"?>
<p:tagLst xmlns:p="http://schemas.openxmlformats.org/presentationml/2006/main">
  <p:tag name="OP_SCP_SHAPE_TYPE" val="Title"/>
  <p:tag name="OP_SCP_ITEM_INDEX" val="1"/>
  <p:tag name="OP_SCP_DEFAULT_TEXT" val="添加标题"/>
</p:tagLst>
</file>

<file path=ppt/tags/tag52.xml><?xml version="1.0" encoding="utf-8"?>
<p:tagLst xmlns:p="http://schemas.openxmlformats.org/presentationml/2006/main">
  <p:tag name="OP_SCP_SHAPE_TYPE" val="Body"/>
  <p:tag name="OP_SCP_ITEM_INDEX" val="1"/>
  <p:tag name="OP_SCP_DEFAULT_TEXT" val="单击此处添加文本&#10;单击此处添加文本&#10;单击此处添加文本"/>
</p:tagLst>
</file>

<file path=ppt/tags/tag53.xml><?xml version="1.0" encoding="utf-8"?>
<p:tagLst xmlns:p="http://schemas.openxmlformats.org/presentationml/2006/main">
  <p:tag name="OP_SCP_SHAPE_TYPE" val="Index"/>
  <p:tag name="OP_SCP_ITEM_INDEX" val="1"/>
  <p:tag name="OP_SCP_DEFAULT_TEXT" val="01"/>
</p:tagLst>
</file>

<file path=ppt/tags/tag54.xml><?xml version="1.0" encoding="utf-8"?>
<p:tagLst xmlns:p="http://schemas.openxmlformats.org/presentationml/2006/main">
  <p:tag name="ADJUSTMENTS" val="9.14252"/>
  <p:tag name="SHADOWSIZE" val="100"/>
</p:tagLst>
</file>

<file path=ppt/tags/tag55.xml><?xml version="1.0" encoding="utf-8"?>
<p:tagLst xmlns:p="http://schemas.openxmlformats.org/presentationml/2006/main">
  <p:tag name="SHADOWSIZE" val="101"/>
</p:tagLst>
</file>

<file path=ppt/tags/tag56.xml><?xml version="1.0" encoding="utf-8"?>
<p:tagLst xmlns:p="http://schemas.openxmlformats.org/presentationml/2006/main">
  <p:tag name="OP_SCP_SHAPE_TYPE" val="Title"/>
  <p:tag name="OP_SCP_ITEM_INDEX" val="2"/>
  <p:tag name="OP_SCP_DEFAULT_TEXT" val="添加标题"/>
</p:tagLst>
</file>

<file path=ppt/tags/tag57.xml><?xml version="1.0" encoding="utf-8"?>
<p:tagLst xmlns:p="http://schemas.openxmlformats.org/presentationml/2006/main">
  <p:tag name="OP_SCP_SHAPE_TYPE" val="Body"/>
  <p:tag name="OP_SCP_ITEM_INDEX" val="2"/>
  <p:tag name="OP_SCP_DEFAULT_TEXT" val="单击此处添加文本&#10;单击此处添加文本&#10;单击此处添加文本"/>
</p:tagLst>
</file>

<file path=ppt/tags/tag58.xml><?xml version="1.0" encoding="utf-8"?>
<p:tagLst xmlns:p="http://schemas.openxmlformats.org/presentationml/2006/main">
  <p:tag name="OP_SCP_SHAPE_TYPE" val="Index"/>
  <p:tag name="OP_SCP_ITEM_INDEX" val="2"/>
  <p:tag name="OP_SCP_DEFAULT_TEXT" val="02"/>
</p:tagLst>
</file>

<file path=ppt/tags/tag59.xml><?xml version="1.0" encoding="utf-8"?>
<p:tagLst xmlns:p="http://schemas.openxmlformats.org/presentationml/2006/main">
  <p:tag name="ADJUSTMENTS" val="9.14252"/>
  <p:tag name="SHADOWSIZE" val="100"/>
</p:tagLst>
</file>

<file path=ppt/tags/tag6.xml><?xml version="1.0" encoding="utf-8"?>
<p:tagLst xmlns:p="http://schemas.openxmlformats.org/presentationml/2006/main">
  <p:tag name="OP_SCP_SHAPE_TYPE" val="Title"/>
  <p:tag name="OP_SCP_ITEM_INDEX" val="3"/>
  <p:tag name="OP_SCP_DEFAULT_TEXT" val="添加标题"/>
</p:tagLst>
</file>

<file path=ppt/tags/tag60.xml><?xml version="1.0" encoding="utf-8"?>
<p:tagLst xmlns:p="http://schemas.openxmlformats.org/presentationml/2006/main">
  <p:tag name="SHADOWSIZE" val="101"/>
</p:tagLst>
</file>

<file path=ppt/tags/tag61.xml><?xml version="1.0" encoding="utf-8"?>
<p:tagLst xmlns:p="http://schemas.openxmlformats.org/presentationml/2006/main">
  <p:tag name="OP_SCP_SHAPE_TYPE" val="Title"/>
  <p:tag name="OP_SCP_ITEM_INDEX" val="3"/>
  <p:tag name="OP_SCP_DEFAULT_TEXT" val="添加标题"/>
</p:tagLst>
</file>

<file path=ppt/tags/tag62.xml><?xml version="1.0" encoding="utf-8"?>
<p:tagLst xmlns:p="http://schemas.openxmlformats.org/presentationml/2006/main">
  <p:tag name="OP_SCP_SHAPE_TYPE" val="Body"/>
  <p:tag name="OP_SCP_ITEM_INDEX" val="3"/>
  <p:tag name="OP_SCP_DEFAULT_TEXT" val="单击此处添加文本&#10;单击此处添加文本&#10;单击此处添加文本"/>
</p:tagLst>
</file>

<file path=ppt/tags/tag63.xml><?xml version="1.0" encoding="utf-8"?>
<p:tagLst xmlns:p="http://schemas.openxmlformats.org/presentationml/2006/main">
  <p:tag name="OP_SCP_SHAPE_TYPE" val="Index"/>
  <p:tag name="OP_SCP_ITEM_INDEX" val="3"/>
  <p:tag name="OP_SCP_DEFAULT_TEXT" val="03"/>
</p:tagLst>
</file>

<file path=ppt/tags/tag64.xml><?xml version="1.0" encoding="utf-8"?>
<p:tagLst xmlns:p="http://schemas.openxmlformats.org/presentationml/2006/main">
  <p:tag name="ADJUSTMENTS" val="9.14252"/>
  <p:tag name="SHADOWSIZE" val="100"/>
</p:tagLst>
</file>

<file path=ppt/tags/tag65.xml><?xml version="1.0" encoding="utf-8"?>
<p:tagLst xmlns:p="http://schemas.openxmlformats.org/presentationml/2006/main">
  <p:tag name="SHADOWSIZE" val="101"/>
</p:tagLst>
</file>

<file path=ppt/tags/tag66.xml><?xml version="1.0" encoding="utf-8"?>
<p:tagLst xmlns:p="http://schemas.openxmlformats.org/presentationml/2006/main">
  <p:tag name="OP_SCP_SHAPE_TYPE" val="Title"/>
  <p:tag name="OP_SCP_ITEM_INDEX" val="4"/>
  <p:tag name="OP_SCP_DEFAULT_TEXT" val="添加标题"/>
</p:tagLst>
</file>

<file path=ppt/tags/tag67.xml><?xml version="1.0" encoding="utf-8"?>
<p:tagLst xmlns:p="http://schemas.openxmlformats.org/presentationml/2006/main">
  <p:tag name="OP_SCP_SHAPE_TYPE" val="Body"/>
  <p:tag name="OP_SCP_ITEM_INDEX" val="4"/>
  <p:tag name="OP_SCP_DEFAULT_TEXT" val="单击此处添加文本&#10;单击此处添加文本&#10;单击此处添加文本"/>
</p:tagLst>
</file>

<file path=ppt/tags/tag68.xml><?xml version="1.0" encoding="utf-8"?>
<p:tagLst xmlns:p="http://schemas.openxmlformats.org/presentationml/2006/main">
  <p:tag name="OP_SCP_SHAPE_TYPE" val="Index"/>
  <p:tag name="OP_SCP_ITEM_INDEX" val="4"/>
  <p:tag name="OP_SCP_DEFAULT_TEXT" val="04"/>
</p:tagLst>
</file>

<file path=ppt/tags/tag69.xml><?xml version="1.0" encoding="utf-8"?>
<p:tagLst xmlns:p="http://schemas.openxmlformats.org/presentationml/2006/main">
  <p:tag name="ADJUSTMENTS" val="9.14252"/>
  <p:tag name="SHADOWSIZE" val="100"/>
</p:tagLst>
</file>

<file path=ppt/tags/tag7.xml><?xml version="1.0" encoding="utf-8"?>
<p:tagLst xmlns:p="http://schemas.openxmlformats.org/presentationml/2006/main">
  <p:tag name="OP_SCP_SHAPE_TYPE" val="Index"/>
  <p:tag name="OP_SCP_ITEM_INDEX" val="3"/>
  <p:tag name="OP_SCP_DEFAULT_TEXT" val="03"/>
</p:tagLst>
</file>

<file path=ppt/tags/tag70.xml><?xml version="1.0" encoding="utf-8"?>
<p:tagLst xmlns:p="http://schemas.openxmlformats.org/presentationml/2006/main">
  <p:tag name="SHADOWSIZE" val="101"/>
</p:tagLst>
</file>

<file path=ppt/tags/tag71.xml><?xml version="1.0" encoding="utf-8"?>
<p:tagLst xmlns:p="http://schemas.openxmlformats.org/presentationml/2006/main">
  <p:tag name="OP_SCP_SHAPE_TYPE" val="Title"/>
  <p:tag name="OP_SCP_ITEM_INDEX" val="5"/>
  <p:tag name="OP_SCP_DEFAULT_TEXT" val="添加标题"/>
</p:tagLst>
</file>

<file path=ppt/tags/tag72.xml><?xml version="1.0" encoding="utf-8"?>
<p:tagLst xmlns:p="http://schemas.openxmlformats.org/presentationml/2006/main">
  <p:tag name="OP_SCP_SHAPE_TYPE" val="Body"/>
  <p:tag name="OP_SCP_ITEM_INDEX" val="5"/>
  <p:tag name="OP_SCP_DEFAULT_TEXT" val="单击此处添加文本&#10;单击此处添加文本&#10;单击此处添加文本"/>
</p:tagLst>
</file>

<file path=ppt/tags/tag73.xml><?xml version="1.0" encoding="utf-8"?>
<p:tagLst xmlns:p="http://schemas.openxmlformats.org/presentationml/2006/main">
  <p:tag name="OP_SCP_SHAPE_TYPE" val="Index"/>
  <p:tag name="OP_SCP_ITEM_INDEX" val="5"/>
  <p:tag name="OP_SCP_DEFAULT_TEXT" val="05"/>
</p:tagLst>
</file>

<file path=ppt/tags/tag74.xml><?xml version="1.0" encoding="utf-8"?>
<p:tagLst xmlns:p="http://schemas.openxmlformats.org/presentationml/2006/main">
  <p:tag name="ADJUSTMENTS" val="9.14252"/>
  <p:tag name="SHADOWSIZE" val="100"/>
</p:tagLst>
</file>

<file path=ppt/tags/tag75.xml><?xml version="1.0" encoding="utf-8"?>
<p:tagLst xmlns:p="http://schemas.openxmlformats.org/presentationml/2006/main">
  <p:tag name="SHADOWSIZE" val="101"/>
</p:tagLst>
</file>

<file path=ppt/tags/tag76.xml><?xml version="1.0" encoding="utf-8"?>
<p:tagLst xmlns:p="http://schemas.openxmlformats.org/presentationml/2006/main">
  <p:tag name="OP_SCP_SHAPE_TYPE" val="Title"/>
  <p:tag name="OP_SCP_ITEM_INDEX" val="6"/>
  <p:tag name="OP_SCP_DEFAULT_TEXT" val="添加标题"/>
</p:tagLst>
</file>

<file path=ppt/tags/tag77.xml><?xml version="1.0" encoding="utf-8"?>
<p:tagLst xmlns:p="http://schemas.openxmlformats.org/presentationml/2006/main">
  <p:tag name="OP_SCP_SHAPE_TYPE" val="Body"/>
  <p:tag name="OP_SCP_ITEM_INDEX" val="6"/>
  <p:tag name="OP_SCP_DEFAULT_TEXT" val="单击此处添加文本&#10;单击此处添加文本&#10;单击此处添加文本"/>
</p:tagLst>
</file>

<file path=ppt/tags/tag78.xml><?xml version="1.0" encoding="utf-8"?>
<p:tagLst xmlns:p="http://schemas.openxmlformats.org/presentationml/2006/main">
  <p:tag name="OP_SCP_SHAPE_TYPE" val="Index"/>
  <p:tag name="OP_SCP_ITEM_INDEX" val="6"/>
  <p:tag name="OP_SCP_DEFAULT_TEXT" val="06"/>
</p:tagLst>
</file>

<file path=ppt/tags/tag79.xml><?xml version="1.0" encoding="utf-8"?>
<p:tagLst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265"/>
  <p:tag name="OP_SCP_COMPONENT_INFO" val="{&quot;title&quot;:&quot;弧线目录-3&quot;,&quot;description&quot;:&quot;蓝色,弧线,3项&quot;,&quot;keywords&quot;:[&quot;蓝色&quot;,&quot;弧线&quot;,&quot;3项&quot;],&quot;labels&quot;:[]}"/>
  <p:tag name="OP_SCP_GROUP_ID" val="75835195-03f5-dd60-60ca-621ab6e5da66"/>
  <p:tag name="OP_SCP_ITEM_COUNT" val="3"/>
</p:tagLst>
</file>

<file path=ppt/tags/tag8.xml><?xml version="1.0" encoding="utf-8"?>
<p:tagLst xmlns:p="http://schemas.openxmlformats.org/presentationml/2006/main">
  <p:tag name="OP_SCP_SHAPE_TYPE" val="Title"/>
  <p:tag name="OP_SCP_ITEM_INDEX" val="4"/>
  <p:tag name="OP_SCP_DEFAULT_TEXT" val="添加标题"/>
</p:tagLst>
</file>

<file path=ppt/tags/tag80.xml><?xml version="1.0" encoding="utf-8"?>
<p:tagLst xmlns:p="http://schemas.openxmlformats.org/presentationml/2006/main">
  <p:tag name="OP_SCP_SHAPE_TYPE" val="Index"/>
  <p:tag name="OP_SCP_ITEM_INDEX" val="1"/>
  <p:tag name="OP_SCP_DEFAULT_TEXT" val="01"/>
</p:tagLst>
</file>

<file path=ppt/tags/tag81.xml><?xml version="1.0" encoding="utf-8"?>
<p:tagLst xmlns:p="http://schemas.openxmlformats.org/presentationml/2006/main">
  <p:tag name="OP_SCP_SHAPE_TYPE" val="Title"/>
  <p:tag name="OP_SCP_ITEM_INDEX" val="1"/>
  <p:tag name="OP_SCP_DEFAULT_TEXT" val="输入标题"/>
</p:tagLst>
</file>

<file path=ppt/tags/tag82.xml><?xml version="1.0" encoding="utf-8"?>
<p:tagLst xmlns:p="http://schemas.openxmlformats.org/presentationml/2006/main">
  <p:tag name="OP_SCP_SHAPE_TYPE" val="Body"/>
  <p:tag name="OP_SCP_ITEM_INDEX" val="1"/>
  <p:tag name="OP_SCP_DEFAULT_TEXT" val="单击输入文本描述内容，单击输入文本描述内容"/>
</p:tagLst>
</file>

<file path=ppt/tags/tag83.xml><?xml version="1.0" encoding="utf-8"?>
<p:tagLst xmlns:p="http://schemas.openxmlformats.org/presentationml/2006/main">
  <p:tag name="OP_SCP_SHAPE_TYPE" val="Index"/>
  <p:tag name="OP_SCP_ITEM_INDEX" val="2"/>
  <p:tag name="OP_SCP_DEFAULT_TEXT" val="02"/>
</p:tagLst>
</file>

<file path=ppt/tags/tag84.xml><?xml version="1.0" encoding="utf-8"?>
<p:tagLst xmlns:p="http://schemas.openxmlformats.org/presentationml/2006/main">
  <p:tag name="OP_SCP_SHAPE_TYPE" val="Title"/>
  <p:tag name="OP_SCP_ITEM_INDEX" val="2"/>
  <p:tag name="OP_SCP_DEFAULT_TEXT" val="输入标题"/>
</p:tagLst>
</file>

<file path=ppt/tags/tag85.xml><?xml version="1.0" encoding="utf-8"?>
<p:tagLst xmlns:p="http://schemas.openxmlformats.org/presentationml/2006/main">
  <p:tag name="OP_SCP_SHAPE_TYPE" val="Body"/>
  <p:tag name="OP_SCP_ITEM_INDEX" val="2"/>
  <p:tag name="OP_SCP_DEFAULT_TEXT" val="单击输入文本描述内容，单击输入文本描述内容"/>
</p:tagLst>
</file>

<file path=ppt/tags/tag86.xml><?xml version="1.0" encoding="utf-8"?>
<p:tagLst xmlns:p="http://schemas.openxmlformats.org/presentationml/2006/main">
  <p:tag name="OP_SCP_SHAPE_TYPE" val="Body"/>
  <p:tag name="OP_SCP_ITEM_INDEX" val="1"/>
  <p:tag name="OP_SCP_DEFAULT_TEXT" val="单击输入文本描述内容，单击输入文本描述内容"/>
</p:tagLst>
</file>

<file path=ppt/tags/tag87.xml><?xml version="1.0" encoding="utf-8"?>
<p:tagLst xmlns:p="http://schemas.openxmlformats.org/presentationml/2006/main">
  <p:tag name="OP_SCP_SHAPE_TYPE" val="Body"/>
  <p:tag name="OP_SCP_ITEM_INDEX" val="1"/>
  <p:tag name="OP_SCP_DEFAULT_TEXT" val="单击输入文本描述内容，单击输入文本描述内容"/>
</p:tagLst>
</file>

<file path=ppt/tags/tag88.xml><?xml version="1.0" encoding="utf-8"?>
<p:tagLst xmlns:p="http://schemas.openxmlformats.org/presentationml/2006/main">
  <p:tag name="OP_SCP_SHAPE_TYPE" val="Body"/>
  <p:tag name="OP_SCP_ITEM_INDEX" val="2"/>
  <p:tag name="OP_SCP_DEFAULT_TEXT" val="单击输入文本描述内容，单击输入文本描述内容"/>
</p:tagLst>
</file>

<file path=ppt/tags/tag89.xml><?xml version="1.0" encoding="utf-8"?>
<p:tagLst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265"/>
  <p:tag name="OP_SCP_COMPONENT_INFO" val="{&quot;title&quot;:&quot;弧线目录-3&quot;,&quot;description&quot;:&quot;蓝色,弧线,3项&quot;,&quot;keywords&quot;:[&quot;蓝色&quot;,&quot;弧线&quot;,&quot;3项&quot;],&quot;labels&quot;:[]}"/>
  <p:tag name="OP_SCP_GROUP_ID" val="75835195-03f5-dd60-60ca-621ab6e5da66"/>
  <p:tag name="OP_SCP_ITEM_COUNT" val="3"/>
</p:tagLst>
</file>

<file path=ppt/tags/tag9.xml><?xml version="1.0" encoding="utf-8"?>
<p:tagLst xmlns:p="http://schemas.openxmlformats.org/presentationml/2006/main">
  <p:tag name="OP_SCP_SHAPE_TYPE" val="Index"/>
  <p:tag name="OP_SCP_ITEM_INDEX" val="4"/>
  <p:tag name="OP_SCP_DEFAULT_TEXT" val="04"/>
</p:tagLst>
</file>

<file path=ppt/tags/tag90.xml><?xml version="1.0" encoding="utf-8"?>
<p:tagLst xmlns:p="http://schemas.openxmlformats.org/presentationml/2006/main">
  <p:tag name="OP_SCP_SHAPE_TYPE" val="Index"/>
  <p:tag name="OP_SCP_ITEM_INDEX" val="1"/>
  <p:tag name="OP_SCP_DEFAULT_TEXT" val="01"/>
</p:tagLst>
</file>

<file path=ppt/tags/tag91.xml><?xml version="1.0" encoding="utf-8"?>
<p:tagLst xmlns:p="http://schemas.openxmlformats.org/presentationml/2006/main">
  <p:tag name="OP_SCP_SHAPE_TYPE" val="Title"/>
  <p:tag name="OP_SCP_ITEM_INDEX" val="1"/>
  <p:tag name="OP_SCP_DEFAULT_TEXT" val="输入标题"/>
</p:tagLst>
</file>

<file path=ppt/tags/tag92.xml><?xml version="1.0" encoding="utf-8"?>
<p:tagLst xmlns:p="http://schemas.openxmlformats.org/presentationml/2006/main">
  <p:tag name="OP_SCP_SHAPE_TYPE" val="Body"/>
  <p:tag name="OP_SCP_ITEM_INDEX" val="1"/>
  <p:tag name="OP_SCP_DEFAULT_TEXT" val="单击输入文本描述内容，单击输入文本描述内容"/>
</p:tagLst>
</file>

<file path=ppt/tags/tag93.xml><?xml version="1.0" encoding="utf-8"?>
<p:tagLst xmlns:p="http://schemas.openxmlformats.org/presentationml/2006/main">
  <p:tag name="OP_SCP_SHAPE_TYPE" val="Body"/>
  <p:tag name="OP_SCP_ITEM_INDEX" val="1"/>
  <p:tag name="OP_SCP_DEFAULT_TEXT" val="单击输入文本描述内容，单击输入文本描述内容"/>
</p:tagLst>
</file>

<file path=ppt/tags/tag94.xml><?xml version="1.0" encoding="utf-8"?>
<p:tagLst xmlns:p="http://schemas.openxmlformats.org/presentationml/2006/main">
  <p:tag name="COMMONDATA" val="eyJoZGlkIjoiNDE0NmI2OThkNmU5MjRkNWYxZmMwODRiNzJkMzQwNz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5798</Words>
  <Application>WPS 演示</Application>
  <PresentationFormat>宽屏</PresentationFormat>
  <Paragraphs>389</Paragraphs>
  <Slides>26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宋体</vt:lpstr>
      <vt:lpstr>Wingdings</vt:lpstr>
      <vt:lpstr>思源黑体 CN Regular</vt:lpstr>
      <vt:lpstr>Times New Roman</vt:lpstr>
      <vt:lpstr>等线</vt:lpstr>
      <vt:lpstr>微软雅黑</vt:lpstr>
      <vt:lpstr>Arial Unicode MS</vt:lpstr>
      <vt:lpstr>等线 Light</vt:lpstr>
      <vt:lpstr>Cambria Math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天奇 于</dc:creator>
  <cp:lastModifiedBy>于天奇</cp:lastModifiedBy>
  <cp:revision>27</cp:revision>
  <dcterms:created xsi:type="dcterms:W3CDTF">2025-08-16T08:08:00Z</dcterms:created>
  <dcterms:modified xsi:type="dcterms:W3CDTF">2025-09-09T08:56:45Z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9B7685350A81447FBE28C748016D2C67</vt:lpwstr>
  </property>
  <property fmtid="{D5CDD505-2E9C-101B-9397-08002B2CF9AE}" pid="3" name="KSOProductBuildVer">
    <vt:lpwstr>2052-11.8.2.12085</vt:lpwstr>
  </property>
</Properties>
</file>